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9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DD69-D31B-4B40-99D7-ACAD7485DF7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18" y="346167"/>
            <a:ext cx="1637631" cy="195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35514" y="198359"/>
            <a:ext cx="9595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график вовлечения в хозяйственный оборот неиспользуемого имущества на 2022 год</a:t>
            </a:r>
            <a:endParaRPr lang="ru-RU" sz="36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60" y="1710330"/>
            <a:ext cx="2787984" cy="300173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5" y="2620984"/>
            <a:ext cx="5254467" cy="3596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7184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356"/>
            <a:ext cx="6891634" cy="4064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84" y="2793356"/>
            <a:ext cx="5425916" cy="4064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65" y="0"/>
            <a:ext cx="8217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Войтовского клуба-библиотеки,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пристройкой, тамбуром, террасой, сараем, 1974 г. постройки – одноэтажное деревянное обложено кирпичом, общей площадью 197,5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фундамент бетонный, перекрытие деревянное, крыша шиферная.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Вымнянский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д.Войтово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ул.Центральная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28.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65" y="1604523"/>
            <a:ext cx="8178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Вымнянский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сельсовет расположен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восточной части Витебского района.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д.Войтово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г.Витебска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32 км.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зарегистрированного населения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д.Войтово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129 чел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0" y="2793356"/>
            <a:ext cx="3804565" cy="1388088"/>
          </a:xfrm>
          <a:prstGeom prst="rect">
            <a:avLst/>
          </a:prstGeom>
          <a:gradFill>
            <a:gsLst>
              <a:gs pos="41000">
                <a:srgbClr val="0071C1">
                  <a:alpha val="70000"/>
                </a:srgbClr>
              </a:gs>
              <a:gs pos="100000">
                <a:srgbClr val="015697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цена – 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базовая величина (32 руб.)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626" t="21168" r="37486" b="23540"/>
          <a:stretch/>
        </p:blipFill>
        <p:spPr>
          <a:xfrm>
            <a:off x="8301758" y="-19787"/>
            <a:ext cx="3879203" cy="28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7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r="17904" b="12222"/>
          <a:stretch/>
        </p:blipFill>
        <p:spPr>
          <a:xfrm>
            <a:off x="12115" y="2123660"/>
            <a:ext cx="6207711" cy="4749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17440" r="8744" b="23247"/>
          <a:stretch/>
        </p:blipFill>
        <p:spPr>
          <a:xfrm>
            <a:off x="6219826" y="2997169"/>
            <a:ext cx="5984290" cy="3860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95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</a:t>
            </a:r>
            <a:r>
              <a:rPr lang="ru-RU" dirty="0"/>
              <a:t>дома социальных </a:t>
            </a:r>
            <a:r>
              <a:rPr lang="ru-RU" dirty="0" smtClean="0"/>
              <a:t>услуг </a:t>
            </a:r>
            <a:r>
              <a:rPr lang="ru-RU" dirty="0"/>
              <a:t>с верандой, сараем, уборной - одноэтажное бревенчатое, общей </a:t>
            </a:r>
            <a:r>
              <a:rPr lang="ru-RU" dirty="0" smtClean="0"/>
              <a:t>площадью 62,5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/>
              <a:t>, 1967 года постройки, фундамент бетонный, перекрытие деревянное, </a:t>
            </a:r>
            <a:r>
              <a:rPr lang="ru-RU" dirty="0" smtClean="0"/>
              <a:t>крыша </a:t>
            </a:r>
            <a:r>
              <a:rPr lang="ru-RU" dirty="0"/>
              <a:t>шиферная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Адрес: </a:t>
            </a:r>
            <a:r>
              <a:rPr lang="ru-RU" dirty="0" err="1"/>
              <a:t>Суражский</a:t>
            </a:r>
            <a:r>
              <a:rPr lang="ru-RU" dirty="0"/>
              <a:t> </a:t>
            </a:r>
            <a:r>
              <a:rPr lang="ru-RU" dirty="0" smtClean="0"/>
              <a:t>с/с, </a:t>
            </a:r>
            <a:r>
              <a:rPr lang="ru-RU" dirty="0"/>
              <a:t>д. Рябово, ул. Садовая, д.1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00330"/>
            <a:ext cx="825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Суражский</a:t>
            </a:r>
            <a:r>
              <a:rPr lang="ru-RU" b="1" dirty="0"/>
              <a:t> сельсовет расположен </a:t>
            </a:r>
            <a:r>
              <a:rPr lang="ru-RU" dirty="0"/>
              <a:t>в северо-восточной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д.Рябово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55,5 км.</a:t>
            </a:r>
            <a:br>
              <a:rPr lang="ru-RU" dirty="0"/>
            </a:br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д.Рябово</a:t>
            </a:r>
            <a:r>
              <a:rPr lang="ru-RU" dirty="0"/>
              <a:t> - 43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658" t="24465" r="41800" b="23242"/>
          <a:stretch/>
        </p:blipFill>
        <p:spPr>
          <a:xfrm>
            <a:off x="7968081" y="0"/>
            <a:ext cx="4223919" cy="29908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12115" y="2123659"/>
            <a:ext cx="3512135" cy="1391066"/>
          </a:xfrm>
          <a:prstGeom prst="rect">
            <a:avLst/>
          </a:prstGeom>
          <a:gradFill>
            <a:gsLst>
              <a:gs pos="41000">
                <a:srgbClr val="0071C1">
                  <a:alpha val="70000"/>
                </a:srgbClr>
              </a:gs>
              <a:gs pos="100000">
                <a:srgbClr val="015697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цена – 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базовая величина (32 руб.)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2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2" y="2751669"/>
            <a:ext cx="6159497" cy="410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1669"/>
            <a:ext cx="6159498" cy="4106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1"/>
            <a:ext cx="7462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 smtClean="0"/>
              <a:t>Здание школы </a:t>
            </a:r>
            <a:r>
              <a:rPr lang="ru-RU" sz="1750" dirty="0"/>
              <a:t>с техническим подпольем, тамбуром, двумя сараями, овощехранилищем, проезжей частью, беговой дорожкой – двухэтажное кирпичное, </a:t>
            </a:r>
            <a:r>
              <a:rPr lang="x-none" sz="1750" dirty="0"/>
              <a:t>общей площадью </a:t>
            </a:r>
            <a:r>
              <a:rPr lang="ru-RU" sz="1750" dirty="0"/>
              <a:t>1958,2 </a:t>
            </a:r>
            <a:r>
              <a:rPr lang="x-none" sz="1750" dirty="0"/>
              <a:t>кв.м, фундамент </a:t>
            </a:r>
            <a:r>
              <a:rPr lang="ru-RU" sz="1750" dirty="0"/>
              <a:t>бутобетонный, перекрытия железобетонная плита, </a:t>
            </a:r>
            <a:r>
              <a:rPr lang="x-none" sz="1750" dirty="0"/>
              <a:t>крыша </a:t>
            </a:r>
            <a:r>
              <a:rPr lang="ru-RU" sz="1750" dirty="0"/>
              <a:t>рулонные кровельные материалы, 1970 года постройки (реконструкция в 2020 </a:t>
            </a:r>
            <a:r>
              <a:rPr lang="ru-RU" sz="1750" dirty="0" smtClean="0"/>
              <a:t>году)</a:t>
            </a:r>
          </a:p>
          <a:p>
            <a:r>
              <a:rPr lang="ru-RU" sz="1750" dirty="0" smtClean="0"/>
              <a:t>Адрес</a:t>
            </a:r>
            <a:r>
              <a:rPr lang="ru-RU" sz="1750" dirty="0" smtClean="0"/>
              <a:t>:</a:t>
            </a:r>
            <a:r>
              <a:rPr lang="x-none" sz="1750" dirty="0" smtClean="0"/>
              <a:t> </a:t>
            </a:r>
            <a:r>
              <a:rPr lang="ru-RU" sz="1750" dirty="0" err="1"/>
              <a:t>Летчанский</a:t>
            </a:r>
            <a:r>
              <a:rPr lang="ru-RU" sz="1750" dirty="0"/>
              <a:t> с/с, д. Большие </a:t>
            </a:r>
            <a:r>
              <a:rPr lang="ru-RU" sz="1750" dirty="0" err="1"/>
              <a:t>Лётцы</a:t>
            </a:r>
            <a:r>
              <a:rPr lang="x-none" sz="1750" dirty="0"/>
              <a:t>, </a:t>
            </a:r>
            <a:r>
              <a:rPr lang="ru-RU" sz="1750" dirty="0"/>
              <a:t>ул. Школьная, 40А</a:t>
            </a:r>
            <a:r>
              <a:rPr lang="ru-RU" sz="1750" dirty="0" smtClean="0"/>
              <a:t>.</a:t>
            </a:r>
            <a:endParaRPr lang="ru-RU" sz="175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754327"/>
            <a:ext cx="79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 err="1"/>
              <a:t>Летчанский</a:t>
            </a:r>
            <a:r>
              <a:rPr lang="ru-RU" sz="1750" b="1" dirty="0"/>
              <a:t> сельсовет расположен</a:t>
            </a:r>
            <a:r>
              <a:rPr lang="ru-RU" sz="1750" dirty="0"/>
              <a:t> в юго-западной части Витебского района.</a:t>
            </a:r>
          </a:p>
          <a:p>
            <a:r>
              <a:rPr lang="ru-RU" sz="1750" dirty="0"/>
              <a:t>Расстояние от </a:t>
            </a:r>
            <a:r>
              <a:rPr lang="ru-RU" sz="1750" dirty="0" err="1"/>
              <a:t>д.Большие</a:t>
            </a:r>
            <a:r>
              <a:rPr lang="ru-RU" sz="1750" dirty="0"/>
              <a:t> </a:t>
            </a:r>
            <a:r>
              <a:rPr lang="ru-RU" sz="1750" dirty="0" err="1"/>
              <a:t>Летцы</a:t>
            </a:r>
            <a:r>
              <a:rPr lang="ru-RU" sz="1750" dirty="0"/>
              <a:t> до </a:t>
            </a:r>
            <a:r>
              <a:rPr lang="ru-RU" sz="1750" dirty="0" err="1"/>
              <a:t>г.Витебска</a:t>
            </a:r>
            <a:r>
              <a:rPr lang="ru-RU" sz="1750" dirty="0"/>
              <a:t> – 17,3 км.</a:t>
            </a:r>
          </a:p>
          <a:p>
            <a:r>
              <a:rPr lang="ru-RU" sz="1750" dirty="0"/>
              <a:t>Численность зарегистрированного населения в </a:t>
            </a:r>
            <a:r>
              <a:rPr lang="ru-RU" sz="1750" dirty="0" err="1"/>
              <a:t>д.Большие</a:t>
            </a:r>
            <a:r>
              <a:rPr lang="ru-RU" sz="1750" dirty="0"/>
              <a:t> </a:t>
            </a:r>
            <a:r>
              <a:rPr lang="ru-RU" sz="1750" dirty="0" err="1"/>
              <a:t>Летцы</a:t>
            </a:r>
            <a:r>
              <a:rPr lang="ru-RU" sz="1750" dirty="0"/>
              <a:t> – 335 чел</a:t>
            </a:r>
            <a:r>
              <a:rPr lang="ru-RU" sz="1750" dirty="0" smtClean="0"/>
              <a:t>.</a:t>
            </a:r>
            <a:endParaRPr lang="ru-RU" sz="175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-2" y="2743458"/>
            <a:ext cx="5534027" cy="495042"/>
          </a:xfrm>
          <a:prstGeom prst="rect">
            <a:avLst/>
          </a:prstGeom>
          <a:gradFill>
            <a:gsLst>
              <a:gs pos="41000">
                <a:srgbClr val="0071C1">
                  <a:alpha val="70000"/>
                </a:srgbClr>
              </a:gs>
              <a:gs pos="100000">
                <a:srgbClr val="015697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цена –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233,26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676" t="21687" r="37171" b="25646"/>
          <a:stretch/>
        </p:blipFill>
        <p:spPr>
          <a:xfrm>
            <a:off x="7468547" y="1"/>
            <a:ext cx="4717105" cy="27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3"/>
          <a:stretch/>
        </p:blipFill>
        <p:spPr>
          <a:xfrm>
            <a:off x="0" y="3279443"/>
            <a:ext cx="6648450" cy="3578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0"/>
            <a:ext cx="8562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</a:t>
            </a:r>
            <a:r>
              <a:rPr lang="ru-RU" dirty="0"/>
              <a:t>детского </a:t>
            </a:r>
            <a:r>
              <a:rPr lang="ru-RU" dirty="0" smtClean="0"/>
              <a:t>сада с </a:t>
            </a:r>
            <a:r>
              <a:rPr lang="ru-RU" dirty="0"/>
              <a:t>подвалом, верандой, ограждением (участок 1, участок 2, участок 3, участок 4, участок 5, участок 6, участок 7), воротами, калиткой, воротами, калиткой, покрытием (участок 1, участок 2), покрытием</a:t>
            </a:r>
            <a:r>
              <a:rPr lang="ru-RU" b="1" dirty="0"/>
              <a:t> </a:t>
            </a:r>
            <a:r>
              <a:rPr lang="ru-RU" dirty="0"/>
              <a:t>– одноэтажное кирпичное, общей площадью 588,2 </a:t>
            </a:r>
            <a:r>
              <a:rPr lang="ru-RU" dirty="0" err="1"/>
              <a:t>кв.м</a:t>
            </a:r>
            <a:r>
              <a:rPr lang="ru-RU" dirty="0"/>
              <a:t>, 1985 г. постройки, фундамент железобетонный, перекрытие плита железобетонная, крыша лист асбестоцементный</a:t>
            </a:r>
            <a:r>
              <a:rPr lang="ru-RU" dirty="0" smtClean="0"/>
              <a:t>; - </a:t>
            </a:r>
            <a:r>
              <a:rPr lang="ru-RU" dirty="0"/>
              <a:t>оборудование: котел КЧ-120т ”Немига“.</a:t>
            </a:r>
          </a:p>
          <a:p>
            <a:r>
              <a:rPr lang="ru-RU" dirty="0" smtClean="0"/>
              <a:t>Адрес: </a:t>
            </a:r>
            <a:r>
              <a:rPr lang="ru-RU" dirty="0" err="1"/>
              <a:t>Бабиничский</a:t>
            </a:r>
            <a:r>
              <a:rPr lang="ru-RU" dirty="0"/>
              <a:t> с/с, д. </a:t>
            </a:r>
            <a:r>
              <a:rPr lang="ru-RU" dirty="0" err="1"/>
              <a:t>Полудетки</a:t>
            </a:r>
            <a:r>
              <a:rPr lang="ru-RU" dirty="0"/>
              <a:t>, </a:t>
            </a:r>
            <a:r>
              <a:rPr lang="ru-RU" dirty="0" smtClean="0"/>
              <a:t>ул</a:t>
            </a:r>
            <a:r>
              <a:rPr lang="ru-RU" dirty="0"/>
              <a:t>. Школьная,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66409"/>
            <a:ext cx="790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Бабиничский</a:t>
            </a:r>
            <a:r>
              <a:rPr lang="ru-RU" b="1" dirty="0"/>
              <a:t> сельсовет расположен</a:t>
            </a:r>
            <a:r>
              <a:rPr lang="ru-RU" dirty="0"/>
              <a:t> в восточной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д.Полудетки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24,2 км.</a:t>
            </a:r>
          </a:p>
          <a:p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д.Полудетки</a:t>
            </a:r>
            <a:r>
              <a:rPr lang="ru-RU" dirty="0"/>
              <a:t> - 174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194" t="21266" r="44115" b="29312"/>
          <a:stretch/>
        </p:blipFill>
        <p:spPr>
          <a:xfrm>
            <a:off x="8562975" y="0"/>
            <a:ext cx="3629025" cy="30861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6648450" y="3279443"/>
            <a:ext cx="5543550" cy="3578557"/>
          </a:xfrm>
          <a:prstGeom prst="rect">
            <a:avLst/>
          </a:prstGeom>
          <a:gradFill>
            <a:gsLst>
              <a:gs pos="41000">
                <a:srgbClr val="0071C1">
                  <a:alpha val="70000"/>
                </a:srgbClr>
              </a:gs>
              <a:gs pos="100000">
                <a:srgbClr val="015697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200" b="1" dirty="0"/>
              <a:t>Начальная цена: </a:t>
            </a:r>
          </a:p>
          <a:p>
            <a:r>
              <a:rPr lang="ru-RU" sz="2200" b="1" dirty="0"/>
              <a:t>371 975,59 руб., </a:t>
            </a:r>
            <a:r>
              <a:rPr lang="ru-RU" sz="2200" dirty="0"/>
              <a:t>в том числе: цена недвижимости 371 752,96 руб., оборудования 222, 94 руб.</a:t>
            </a:r>
          </a:p>
          <a:p>
            <a:r>
              <a:rPr lang="ru-RU" sz="2200" dirty="0"/>
              <a:t>Снижение: </a:t>
            </a:r>
          </a:p>
          <a:p>
            <a:r>
              <a:rPr lang="ru-RU" sz="2200" dirty="0"/>
              <a:t>на 50 процентов после </a:t>
            </a:r>
            <a:r>
              <a:rPr lang="ru-RU" sz="2200" dirty="0" smtClean="0"/>
              <a:t>нерезультативного </a:t>
            </a:r>
            <a:r>
              <a:rPr lang="ru-RU" sz="2200" dirty="0"/>
              <a:t>аукциона - </a:t>
            </a:r>
            <a:r>
              <a:rPr lang="ru-RU" sz="2200" b="1" dirty="0"/>
              <a:t>185 987,95 руб.</a:t>
            </a:r>
            <a:r>
              <a:rPr lang="ru-RU" sz="2200" dirty="0"/>
              <a:t>;</a:t>
            </a:r>
          </a:p>
          <a:p>
            <a:r>
              <a:rPr lang="ru-RU" sz="2200" dirty="0"/>
              <a:t>на 80 процентов после нерезультативного аукциона - </a:t>
            </a:r>
            <a:r>
              <a:rPr lang="ru-RU" sz="2200" b="1" dirty="0"/>
              <a:t>74 395,18 руб. </a:t>
            </a:r>
          </a:p>
          <a:p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8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3" b="30130"/>
          <a:stretch/>
        </p:blipFill>
        <p:spPr>
          <a:xfrm>
            <a:off x="-1" y="2912534"/>
            <a:ext cx="6218874" cy="3945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9" b="31653"/>
          <a:stretch/>
        </p:blipFill>
        <p:spPr>
          <a:xfrm>
            <a:off x="6218873" y="2897560"/>
            <a:ext cx="5973127" cy="3960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999" y="0"/>
            <a:ext cx="8607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Здание Государственного учреждения дополнительного образования детей и молодёжи в сфере культуры «</a:t>
            </a:r>
            <a:r>
              <a:rPr lang="ru-RU" dirty="0" err="1"/>
              <a:t>Бабиничская</a:t>
            </a:r>
            <a:r>
              <a:rPr lang="ru-RU" dirty="0"/>
              <a:t> детская школа искусств Витебского района</a:t>
            </a:r>
            <a:r>
              <a:rPr lang="ru-RU" dirty="0" smtClean="0"/>
              <a:t>», общей площадью 156,3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Адрес: </a:t>
            </a:r>
            <a:r>
              <a:rPr lang="ru-RU" dirty="0" err="1" smtClean="0"/>
              <a:t>г.п.Сураж</a:t>
            </a:r>
            <a:r>
              <a:rPr lang="ru-RU" dirty="0"/>
              <a:t>, </a:t>
            </a:r>
            <a:r>
              <a:rPr lang="ru-RU" dirty="0" err="1"/>
              <a:t>ул.Шмырёва</a:t>
            </a:r>
            <a:r>
              <a:rPr lang="ru-RU" dirty="0"/>
              <a:t>, д.9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26999" y="1228379"/>
            <a:ext cx="757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Суражский</a:t>
            </a:r>
            <a:r>
              <a:rPr lang="ru-RU" b="1" dirty="0"/>
              <a:t> сельсовет расположен </a:t>
            </a:r>
            <a:r>
              <a:rPr lang="ru-RU" dirty="0"/>
              <a:t>в северо-восточной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г.п.Сураж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45 км.</a:t>
            </a:r>
            <a:br>
              <a:rPr lang="ru-RU" dirty="0"/>
            </a:br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г.п.Сураж</a:t>
            </a:r>
            <a:r>
              <a:rPr lang="ru-RU" dirty="0"/>
              <a:t>  - 850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4699" t="21622" r="44528" b="23365"/>
          <a:stretch/>
        </p:blipFill>
        <p:spPr>
          <a:xfrm>
            <a:off x="8734426" y="0"/>
            <a:ext cx="3457574" cy="28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39752"/>
          <a:stretch/>
        </p:blipFill>
        <p:spPr>
          <a:xfrm>
            <a:off x="-1" y="2802006"/>
            <a:ext cx="6727479" cy="4055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r="8448" b="45940"/>
          <a:stretch/>
        </p:blipFill>
        <p:spPr>
          <a:xfrm>
            <a:off x="6515099" y="2793356"/>
            <a:ext cx="5676901" cy="4064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40" y="0"/>
            <a:ext cx="5727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Здание Войтовского сельского клуб-библиотека, </a:t>
            </a:r>
            <a:r>
              <a:rPr lang="ru-RU" dirty="0" smtClean="0"/>
              <a:t>общей площадью 182,3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Адрес: </a:t>
            </a:r>
            <a:r>
              <a:rPr lang="ru-RU" dirty="0" err="1" smtClean="0"/>
              <a:t>Вымнянский</a:t>
            </a:r>
            <a:r>
              <a:rPr lang="ru-RU" dirty="0" smtClean="0"/>
              <a:t> </a:t>
            </a:r>
            <a:r>
              <a:rPr lang="ru-RU" dirty="0"/>
              <a:t>с/с, </a:t>
            </a:r>
            <a:r>
              <a:rPr lang="ru-RU" dirty="0" err="1" smtClean="0"/>
              <a:t>д.Войтово</a:t>
            </a:r>
            <a:r>
              <a:rPr lang="ru-RU" dirty="0" smtClean="0"/>
              <a:t> ул.Центральная,16</a:t>
            </a:r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" y="939338"/>
            <a:ext cx="7705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Вымнянский</a:t>
            </a:r>
            <a:r>
              <a:rPr lang="ru-RU" b="1" dirty="0"/>
              <a:t> сельсовет расположен </a:t>
            </a:r>
            <a:r>
              <a:rPr lang="ru-RU" dirty="0"/>
              <a:t>в восточной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д.Войтово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32 км.</a:t>
            </a:r>
          </a:p>
          <a:p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д.Войтово</a:t>
            </a:r>
            <a:r>
              <a:rPr lang="ru-RU" dirty="0"/>
              <a:t> – 129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626" t="21168" r="37486" b="23540"/>
          <a:stretch/>
        </p:blipFill>
        <p:spPr>
          <a:xfrm>
            <a:off x="8301758" y="-19787"/>
            <a:ext cx="3879203" cy="28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0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0"/>
          <a:stretch/>
        </p:blipFill>
        <p:spPr>
          <a:xfrm>
            <a:off x="6280683" y="2931733"/>
            <a:ext cx="5911317" cy="3926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/>
          <a:stretch/>
        </p:blipFill>
        <p:spPr>
          <a:xfrm>
            <a:off x="0" y="2931733"/>
            <a:ext cx="6384175" cy="3926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14" y="0"/>
            <a:ext cx="5619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Здание Сущевского сельского клуб-библиотека</a:t>
            </a:r>
            <a:r>
              <a:rPr lang="ru-RU" dirty="0" smtClean="0"/>
              <a:t>, общей площадью 419,7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Адрес: </a:t>
            </a:r>
            <a:r>
              <a:rPr lang="ru-RU" dirty="0" err="1" smtClean="0"/>
              <a:t>Мазоловский</a:t>
            </a:r>
            <a:r>
              <a:rPr lang="ru-RU" dirty="0" smtClean="0"/>
              <a:t> </a:t>
            </a:r>
            <a:r>
              <a:rPr lang="ru-RU" dirty="0"/>
              <a:t>с/с, </a:t>
            </a:r>
            <a:r>
              <a:rPr lang="ru-RU" dirty="0" err="1"/>
              <a:t>д.Сущёво</a:t>
            </a:r>
            <a:r>
              <a:rPr lang="ru-RU" dirty="0"/>
              <a:t>, </a:t>
            </a:r>
            <a:r>
              <a:rPr lang="ru-RU" dirty="0" err="1"/>
              <a:t>ул.Школьная</a:t>
            </a:r>
            <a:r>
              <a:rPr lang="ru-RU" dirty="0"/>
              <a:t>, д.8,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814" y="989215"/>
            <a:ext cx="765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Мазоловский</a:t>
            </a:r>
            <a:r>
              <a:rPr lang="ru-RU" b="1" dirty="0"/>
              <a:t> сельсовет</a:t>
            </a:r>
            <a:r>
              <a:rPr lang="ru-RU" dirty="0"/>
              <a:t> расположен в северной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д.Сущево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26,1 км.</a:t>
            </a:r>
          </a:p>
          <a:p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д.Сущёво</a:t>
            </a:r>
            <a:r>
              <a:rPr lang="ru-RU" dirty="0"/>
              <a:t> - 243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058" t="12805" r="46729" b="33231"/>
          <a:stretch/>
        </p:blipFill>
        <p:spPr>
          <a:xfrm>
            <a:off x="8401050" y="0"/>
            <a:ext cx="3790950" cy="29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524"/>
            <a:ext cx="8125999" cy="4181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15" y="74815"/>
            <a:ext cx="6192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Здание Васильковского сельского клуб-библиотека</a:t>
            </a:r>
            <a:r>
              <a:rPr lang="ru-RU" dirty="0" smtClean="0"/>
              <a:t>, общей площадью 218,2 </a:t>
            </a:r>
            <a:r>
              <a:rPr lang="ru-RU" dirty="0" err="1" smtClean="0"/>
              <a:t>кв.м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 smtClean="0"/>
              <a:t>Адрес: </a:t>
            </a:r>
            <a:r>
              <a:rPr lang="ru-RU" dirty="0" err="1" smtClean="0"/>
              <a:t>Новкинский</a:t>
            </a:r>
            <a:r>
              <a:rPr lang="ru-RU" dirty="0" smtClean="0"/>
              <a:t> </a:t>
            </a:r>
            <a:r>
              <a:rPr lang="ru-RU" dirty="0"/>
              <a:t>с/с, </a:t>
            </a:r>
            <a:r>
              <a:rPr lang="ru-RU" dirty="0" err="1"/>
              <a:t>д.Васильки</a:t>
            </a:r>
            <a:r>
              <a:rPr lang="ru-RU" dirty="0"/>
              <a:t>, </a:t>
            </a:r>
            <a:r>
              <a:rPr lang="ru-RU" dirty="0" err="1"/>
              <a:t>ул.Центральная</a:t>
            </a:r>
            <a:r>
              <a:rPr lang="ru-RU" dirty="0"/>
              <a:t>, </a:t>
            </a:r>
            <a:r>
              <a:rPr lang="ru-RU" dirty="0" smtClean="0"/>
              <a:t>д.4</a:t>
            </a:r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4815" y="923856"/>
            <a:ext cx="7208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Новкинский</a:t>
            </a:r>
            <a:r>
              <a:rPr lang="ru-RU" b="1" dirty="0"/>
              <a:t> сельсовет расположен </a:t>
            </a:r>
            <a:r>
              <a:rPr lang="ru-RU" dirty="0"/>
              <a:t>в юго-западной части Витебского района.</a:t>
            </a:r>
          </a:p>
          <a:p>
            <a:r>
              <a:rPr lang="ru-RU" dirty="0"/>
              <a:t>Расстояние от </a:t>
            </a:r>
            <a:r>
              <a:rPr lang="ru-RU" dirty="0" err="1"/>
              <a:t>д.Васильники</a:t>
            </a:r>
            <a:r>
              <a:rPr lang="ru-RU" dirty="0"/>
              <a:t> до </a:t>
            </a:r>
            <a:r>
              <a:rPr lang="ru-RU" dirty="0" err="1"/>
              <a:t>г.Витебска</a:t>
            </a:r>
            <a:r>
              <a:rPr lang="ru-RU" dirty="0"/>
              <a:t> – 19,1 км.</a:t>
            </a:r>
          </a:p>
          <a:p>
            <a:r>
              <a:rPr lang="ru-RU" dirty="0"/>
              <a:t>Численность зарегистрированного населения в </a:t>
            </a:r>
            <a:r>
              <a:rPr lang="ru-RU" dirty="0" err="1"/>
              <a:t>д.Васильки</a:t>
            </a:r>
            <a:r>
              <a:rPr lang="ru-RU" dirty="0"/>
              <a:t> – 61 чел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274" t="21506" r="37041" b="23237"/>
          <a:stretch/>
        </p:blipFill>
        <p:spPr>
          <a:xfrm>
            <a:off x="7283810" y="0"/>
            <a:ext cx="490818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25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270</Words>
  <Application>Microsoft Office PowerPoint</Application>
  <PresentationFormat>Широкоэкранный</PresentationFormat>
  <Paragraphs>49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17</cp:revision>
  <dcterms:created xsi:type="dcterms:W3CDTF">2022-01-10T05:07:24Z</dcterms:created>
  <dcterms:modified xsi:type="dcterms:W3CDTF">2022-01-10T08:53:49Z</dcterms:modified>
</cp:coreProperties>
</file>