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omments/comment1.xml" ContentType="application/vnd.openxmlformats-officedocument.presentationml.comments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9" r:id="rId3"/>
    <p:sldId id="269" r:id="rId4"/>
    <p:sldId id="261" r:id="rId5"/>
    <p:sldId id="265" r:id="rId6"/>
    <p:sldId id="260" r:id="rId7"/>
    <p:sldId id="256" r:id="rId8"/>
    <p:sldId id="262" r:id="rId9"/>
    <p:sldId id="271" r:id="rId10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аловерова Алёна Витальевна" initials="ЧАФ" lastIdx="1" clrIdx="0">
    <p:extLst>
      <p:ext uri="{19B8F6BF-5375-455C-9EA6-DF929625EA0E}">
        <p15:presenceInfo xmlns:p15="http://schemas.microsoft.com/office/powerpoint/2012/main" userId="Таловерова Алёна Виталье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ED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32" autoAdjust="0"/>
  </p:normalViewPr>
  <p:slideViewPr>
    <p:cSldViewPr>
      <p:cViewPr varScale="1">
        <p:scale>
          <a:sx n="83" d="100"/>
          <a:sy n="83" d="100"/>
        </p:scale>
        <p:origin x="638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2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80"/>
      <c:rAngAx val="0"/>
      <c:perspective val="5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376556925773693E-2"/>
          <c:y val="0.11120498369268976"/>
          <c:w val="0.70139975339716354"/>
          <c:h val="0.888795048413424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explosion val="30"/>
          <c:dLbls>
            <c:dLbl>
              <c:idx val="1"/>
              <c:layout>
                <c:manualLayout>
                  <c:x val="1.5435955658843006E-2"/>
                  <c:y val="0.20452037897172989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6EB-42AC-B60E-99A3ECC08E6E}"/>
                </c:ext>
              </c:extLst>
            </c:dLbl>
            <c:dLbl>
              <c:idx val="3"/>
              <c:layout>
                <c:manualLayout>
                  <c:x val="8.573782807201316E-4"/>
                  <c:y val="-0.1473433638965805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08A-452D-8E01-2D8D0A5AEB22}"/>
                </c:ext>
              </c:extLst>
            </c:dLbl>
            <c:dLbl>
              <c:idx val="4"/>
              <c:layout>
                <c:manualLayout>
                  <c:x val="0.11176433492817735"/>
                  <c:y val="-0.1614031034538178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6EB-42AC-B60E-99A3ECC08E6E}"/>
                </c:ext>
              </c:extLst>
            </c:dLbl>
            <c:dLbl>
              <c:idx val="5"/>
              <c:layout>
                <c:manualLayout>
                  <c:x val="-2.85280251047943E-2"/>
                  <c:y val="-0.15705483830299127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6EB-42AC-B60E-99A3ECC08E6E}"/>
                </c:ext>
              </c:extLst>
            </c:dLbl>
            <c:dLbl>
              <c:idx val="6"/>
              <c:layout>
                <c:manualLayout>
                  <c:x val="-0.2061520280815359"/>
                  <c:y val="-8.984221346009761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149430927427817"/>
                      <c:h val="5.602759497030831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6EB-42AC-B60E-99A3ECC08E6E}"/>
                </c:ext>
              </c:extLst>
            </c:dLbl>
            <c:dLbl>
              <c:idx val="7"/>
              <c:layout>
                <c:manualLayout>
                  <c:x val="-3.8603514953364969E-2"/>
                  <c:y val="-0.2216548232776355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2F9-43BE-865C-B0A890309F97}"/>
                </c:ext>
              </c:extLst>
            </c:dLbl>
            <c:dLbl>
              <c:idx val="9"/>
              <c:layout>
                <c:manualLayout>
                  <c:x val="-3.5484262771508734E-2"/>
                  <c:y val="-0.20006445766864439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AEC-4993-9DD3-66C7F878DE0E}"/>
                </c:ext>
              </c:extLst>
            </c:dLbl>
            <c:dLbl>
              <c:idx val="10"/>
              <c:layout>
                <c:manualLayout>
                  <c:x val="-1.2587887060167918E-2"/>
                  <c:y val="-4.47823898400537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777-4C2F-BF13-3E28784D775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Подоходный  налог</c:v>
                </c:pt>
                <c:pt idx="1">
                  <c:v>Налог на прибыль</c:v>
                </c:pt>
                <c:pt idx="2">
                  <c:v>Земельный налог</c:v>
                </c:pt>
                <c:pt idx="3">
                  <c:v>Налог на недвижимость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</c:v>
                </c:pt>
                <c:pt idx="6">
                  <c:v>Единый налог для производителей с/х продукции</c:v>
                </c:pt>
                <c:pt idx="7">
                  <c:v>Компенсации расходов государства</c:v>
                </c:pt>
                <c:pt idx="8">
                  <c:v>Доходы от продажи земельных участков</c:v>
                </c:pt>
                <c:pt idx="9">
                  <c:v>Другие доходы</c:v>
                </c:pt>
                <c:pt idx="10">
                  <c:v>Безвозмездные поступления 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45704.5</c:v>
                </c:pt>
                <c:pt idx="1">
                  <c:v>5837.7</c:v>
                </c:pt>
                <c:pt idx="2">
                  <c:v>1126</c:v>
                </c:pt>
                <c:pt idx="3">
                  <c:v>7372.6</c:v>
                </c:pt>
                <c:pt idx="4">
                  <c:v>13525.1</c:v>
                </c:pt>
                <c:pt idx="5">
                  <c:v>2896.9</c:v>
                </c:pt>
                <c:pt idx="6">
                  <c:v>6525.8</c:v>
                </c:pt>
                <c:pt idx="7">
                  <c:v>1877.7</c:v>
                </c:pt>
                <c:pt idx="8">
                  <c:v>729</c:v>
                </c:pt>
                <c:pt idx="9">
                  <c:v>3722.9</c:v>
                </c:pt>
                <c:pt idx="10">
                  <c:v>3969.1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6EB-42AC-B60E-99A3ECC08E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Лист1!$A$2:$A$12</c:f>
              <c:strCache>
                <c:ptCount val="11"/>
                <c:pt idx="0">
                  <c:v>Подоходный  налог</c:v>
                </c:pt>
                <c:pt idx="1">
                  <c:v>Налог на прибыль</c:v>
                </c:pt>
                <c:pt idx="2">
                  <c:v>Земельный налог</c:v>
                </c:pt>
                <c:pt idx="3">
                  <c:v>Налог на недвижимость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</c:v>
                </c:pt>
                <c:pt idx="6">
                  <c:v>Единый налог для производителей с/х продукции</c:v>
                </c:pt>
                <c:pt idx="7">
                  <c:v>Компенсации расходов государства</c:v>
                </c:pt>
                <c:pt idx="8">
                  <c:v>Доходы от продажи земельных участков</c:v>
                </c:pt>
                <c:pt idx="9">
                  <c:v>Другие доходы</c:v>
                </c:pt>
                <c:pt idx="10">
                  <c:v>Безвозмездные поступления </c:v>
                </c:pt>
              </c:strCache>
            </c:strRef>
          </c:cat>
          <c:val>
            <c:numRef>
              <c:f>Лист1!#REF!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6EB-42AC-B60E-99A3ECC08E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2689355062841343"/>
          <c:y val="2.3442508355777537E-3"/>
          <c:w val="0.26190839906677038"/>
          <c:h val="0.96952473913748916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1973785898313432"/>
          <c:y val="3.6808224373975711E-3"/>
          <c:w val="0.46221568928420675"/>
          <c:h val="0.91982112058168908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Районный бюджет</c:v>
                </c:pt>
              </c:strCache>
            </c:strRef>
          </c:tx>
          <c:spPr>
            <a:gradFill rotWithShape="1">
              <a:gsLst>
                <a:gs pos="28000">
                  <a:schemeClr val="accent3">
                    <a:tint val="18000"/>
                    <a:satMod val="120000"/>
                    <a:lumMod val="88000"/>
                  </a:schemeClr>
                </a:gs>
                <a:gs pos="100000">
                  <a:schemeClr val="accent3">
                    <a:tint val="40000"/>
                    <a:satMod val="100000"/>
                    <a:lumMod val="78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/>
              </a:solidFill>
              <a:prstDash val="solid"/>
            </a:ln>
            <a:effectLst>
              <a:outerShdw blurRad="63500" dist="50800" dir="5400000" sx="98000" sy="98000" rotWithShape="0">
                <a:srgbClr val="000000">
                  <a:alpha val="20000"/>
                </a:srgbClr>
              </a:outerShdw>
            </a:effectLst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244-442E-A1CF-80BA457E20E6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244-442E-A1CF-80BA457E20E6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244-442E-A1CF-80BA457E20E6}"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244-442E-A1CF-80BA457E20E6}"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244-442E-A1CF-80BA457E20E6}"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244-442E-A1CF-80BA457E20E6}"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244-442E-A1CF-80BA457E20E6}"/>
                </c:ext>
              </c:extLst>
            </c:dLbl>
            <c:dLbl>
              <c:idx val="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244-442E-A1CF-80BA457E20E6}"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244-442E-A1CF-80BA457E20E6}"/>
                </c:ext>
              </c:extLst>
            </c:dLbl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244-442E-A1CF-80BA457E20E6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71,7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244-442E-A1CF-80BA457E20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ВСЕГО СОБСТВЕННЫХ ДОХОДОВ</c:v>
                </c:pt>
                <c:pt idx="1">
                  <c:v>Подоходный налог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НДС</c:v>
                </c:pt>
                <c:pt idx="5">
                  <c:v>Особый режим налогообложения</c:v>
                </c:pt>
                <c:pt idx="6">
                  <c:v>Местные налоги и сборы</c:v>
                </c:pt>
                <c:pt idx="7">
                  <c:v>Налог за добычу природных ресурсов</c:v>
                </c:pt>
                <c:pt idx="8">
                  <c:v>Государственная пошлина</c:v>
                </c:pt>
                <c:pt idx="9">
                  <c:v>Прочие налоговые доходы</c:v>
                </c:pt>
                <c:pt idx="10">
                  <c:v>Неналоговые доходы</c:v>
                </c:pt>
              </c:strCache>
            </c:strRef>
          </c:cat>
          <c:val>
            <c:numRef>
              <c:f>Лист1!$B$2:$B$12</c:f>
              <c:numCache>
                <c:formatCode>0.0</c:formatCode>
                <c:ptCount val="11"/>
                <c:pt idx="0">
                  <c:v>96.2</c:v>
                </c:pt>
                <c:pt idx="1">
                  <c:v>96.7</c:v>
                </c:pt>
                <c:pt idx="2">
                  <c:v>100</c:v>
                </c:pt>
                <c:pt idx="3">
                  <c:v>94.7</c:v>
                </c:pt>
                <c:pt idx="4">
                  <c:v>100</c:v>
                </c:pt>
                <c:pt idx="5">
                  <c:v>100</c:v>
                </c:pt>
                <c:pt idx="6">
                  <c:v>81.7</c:v>
                </c:pt>
                <c:pt idx="7">
                  <c:v>100</c:v>
                </c:pt>
                <c:pt idx="8">
                  <c:v>84.6</c:v>
                </c:pt>
                <c:pt idx="9">
                  <c:v>99.6</c:v>
                </c:pt>
                <c:pt idx="10">
                  <c:v>71.7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244-442E-A1CF-80BA457E20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Бюджеты первичного уровня</c:v>
                </c:pt>
              </c:strCache>
            </c:strRef>
          </c:tx>
          <c:invertIfNegative val="0"/>
          <c:dLbls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mtClean="0"/>
                      <a:t>28,3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E1B-4047-8537-C17D541670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ВСЕГО СОБСТВЕННЫХ ДОХОДОВ</c:v>
                </c:pt>
                <c:pt idx="1">
                  <c:v>Подоходный налог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НДС</c:v>
                </c:pt>
                <c:pt idx="5">
                  <c:v>Особый режим налогообложения</c:v>
                </c:pt>
                <c:pt idx="6">
                  <c:v>Местные налоги и сборы</c:v>
                </c:pt>
                <c:pt idx="7">
                  <c:v>Налог за добычу природных ресурсов</c:v>
                </c:pt>
                <c:pt idx="8">
                  <c:v>Государственная пошлина</c:v>
                </c:pt>
                <c:pt idx="9">
                  <c:v>Прочие налоговые доходы</c:v>
                </c:pt>
                <c:pt idx="10">
                  <c:v>Неналоговые доходы</c:v>
                </c:pt>
              </c:strCache>
            </c:strRef>
          </c:cat>
          <c:val>
            <c:numRef>
              <c:f>Лист1!$C$2:$C$12</c:f>
              <c:numCache>
                <c:formatCode>0.0</c:formatCode>
                <c:ptCount val="11"/>
                <c:pt idx="0">
                  <c:v>3.8</c:v>
                </c:pt>
                <c:pt idx="1">
                  <c:v>3.3</c:v>
                </c:pt>
                <c:pt idx="3">
                  <c:v>5.3</c:v>
                </c:pt>
                <c:pt idx="6">
                  <c:v>18.3</c:v>
                </c:pt>
                <c:pt idx="8">
                  <c:v>15.4</c:v>
                </c:pt>
                <c:pt idx="9">
                  <c:v>0.4</c:v>
                </c:pt>
                <c:pt idx="10">
                  <c:v>28.3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244-442E-A1CF-80BA457E20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5586816"/>
        <c:axId val="165588352"/>
        <c:axId val="0"/>
      </c:bar3DChart>
      <c:catAx>
        <c:axId val="16558681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7030A0"/>
                </a:solidFill>
              </a:defRPr>
            </a:pPr>
            <a:endParaRPr lang="ru-RU"/>
          </a:p>
        </c:txPr>
        <c:crossAx val="165588352"/>
        <c:crosses val="autoZero"/>
        <c:auto val="1"/>
        <c:lblAlgn val="ctr"/>
        <c:lblOffset val="100"/>
        <c:noMultiLvlLbl val="0"/>
      </c:catAx>
      <c:valAx>
        <c:axId val="16558835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7030A0"/>
                </a:solidFill>
              </a:defRPr>
            </a:pPr>
            <a:endParaRPr lang="ru-RU"/>
          </a:p>
        </c:txPr>
        <c:crossAx val="165586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319108464420947"/>
          <c:y val="0.1560265796423127"/>
          <c:w val="0.10839180107107063"/>
          <c:h val="0.49708010391394897"/>
        </c:manualLayout>
      </c:layout>
      <c:overlay val="0"/>
      <c:txPr>
        <a:bodyPr/>
        <a:lstStyle/>
        <a:p>
          <a:pPr>
            <a:defRPr sz="1400">
              <a:solidFill>
                <a:srgbClr val="7030A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9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461859595502548E-2"/>
          <c:y val="0.1246017656880065"/>
          <c:w val="0.5577941883727614"/>
          <c:h val="0.8104142575707550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0"/>
          <c:dLbls>
            <c:dLbl>
              <c:idx val="0"/>
              <c:layout>
                <c:manualLayout>
                  <c:x val="0.10986940771032359"/>
                  <c:y val="-0.1614648450641634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D40-425E-B09F-B307181EAD7D}"/>
                </c:ext>
              </c:extLst>
            </c:dLbl>
            <c:dLbl>
              <c:idx val="1"/>
              <c:layout>
                <c:manualLayout>
                  <c:x val="6.0717304260968302E-2"/>
                  <c:y val="-4.471334171007603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D40-425E-B09F-B307181EAD7D}"/>
                </c:ext>
              </c:extLst>
            </c:dLbl>
            <c:dLbl>
              <c:idx val="2"/>
              <c:layout>
                <c:manualLayout>
                  <c:x val="2.0239101420322769E-2"/>
                  <c:y val="-2.73248199339353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D40-425E-B09F-B307181EAD7D}"/>
                </c:ext>
              </c:extLst>
            </c:dLbl>
            <c:dLbl>
              <c:idx val="3"/>
              <c:layout>
                <c:manualLayout>
                  <c:x val="2.0239101420322769E-2"/>
                  <c:y val="9.191075795960072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D40-425E-B09F-B307181EAD7D}"/>
                </c:ext>
              </c:extLst>
            </c:dLbl>
            <c:dLbl>
              <c:idx val="4"/>
              <c:layout>
                <c:manualLayout>
                  <c:x val="8.673900608709758E-3"/>
                  <c:y val="-9.68789070384981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D40-425E-B09F-B307181EAD7D}"/>
                </c:ext>
              </c:extLst>
            </c:dLbl>
            <c:dLbl>
              <c:idx val="5"/>
              <c:layout>
                <c:manualLayout>
                  <c:x val="1.5902151115967888E-2"/>
                  <c:y val="0.1540126214458174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7D40-425E-B09F-B307181EAD7D}"/>
                </c:ext>
              </c:extLst>
            </c:dLbl>
            <c:dLbl>
              <c:idx val="6"/>
              <c:layout>
                <c:manualLayout>
                  <c:x val="0"/>
                  <c:y val="-8.445872993767519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7D40-425E-B09F-B307181EAD7D}"/>
                </c:ext>
              </c:extLst>
            </c:dLbl>
            <c:dLbl>
              <c:idx val="7"/>
              <c:layout>
                <c:manualLayout>
                  <c:x val="-7.648285851695651E-4"/>
                  <c:y val="0.2533756030237641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7D40-425E-B09F-B307181EAD7D}"/>
                </c:ext>
              </c:extLst>
            </c:dLbl>
            <c:dLbl>
              <c:idx val="8"/>
              <c:layout>
                <c:manualLayout>
                  <c:x val="0.10986940771032359"/>
                  <c:y val="-0.2409552303265208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7D40-425E-B09F-B307181EAD7D}"/>
                </c:ext>
              </c:extLst>
            </c:dLbl>
            <c:dLbl>
              <c:idx val="9"/>
              <c:layout>
                <c:manualLayout>
                  <c:x val="5.7826004058065044E-3"/>
                  <c:y val="-0.180095404110028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374713644603428"/>
                      <c:h val="0.106566797742347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D40-425E-B09F-B307181EAD7D}"/>
                </c:ext>
              </c:extLst>
            </c:dLbl>
            <c:dLbl>
              <c:idx val="10"/>
              <c:layout>
                <c:manualLayout>
                  <c:x val="0"/>
                  <c:y val="0.127929936579816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81275985418286"/>
                      <c:h val="9.66304995845531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7D40-425E-B09F-B307181EAD7D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Общегосударственная деятельность</c:v>
                </c:pt>
                <c:pt idx="1">
                  <c:v>Национальная оборона</c:v>
                </c:pt>
                <c:pt idx="2">
                  <c:v>ЖКХ</c:v>
                </c:pt>
                <c:pt idx="3">
                  <c:v>Физкультура</c:v>
                </c:pt>
                <c:pt idx="4">
                  <c:v>Культура</c:v>
                </c:pt>
                <c:pt idx="5">
                  <c:v>Образование</c:v>
                </c:pt>
                <c:pt idx="6">
                  <c:v>Социальная политика</c:v>
                </c:pt>
                <c:pt idx="7">
                  <c:v>Охрана окружающей среды</c:v>
                </c:pt>
                <c:pt idx="8">
                  <c:v>Национальная экономика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19134.900000000001</c:v>
                </c:pt>
                <c:pt idx="1">
                  <c:v>7.2</c:v>
                </c:pt>
                <c:pt idx="2" formatCode="General">
                  <c:v>12619.2</c:v>
                </c:pt>
                <c:pt idx="3" formatCode="General">
                  <c:v>757.9</c:v>
                </c:pt>
                <c:pt idx="4" formatCode="General">
                  <c:v>3790.6</c:v>
                </c:pt>
                <c:pt idx="5" formatCode="General">
                  <c:v>37392.5</c:v>
                </c:pt>
                <c:pt idx="6">
                  <c:v>3816.7</c:v>
                </c:pt>
                <c:pt idx="7">
                  <c:v>441.2</c:v>
                </c:pt>
                <c:pt idx="8">
                  <c:v>11392.2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D40-425E-B09F-B307181EAD7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Лист1!$A$2:$A$10</c:f>
              <c:strCache>
                <c:ptCount val="9"/>
                <c:pt idx="0">
                  <c:v>Общегосударственная деятельность</c:v>
                </c:pt>
                <c:pt idx="1">
                  <c:v>Национальная оборона</c:v>
                </c:pt>
                <c:pt idx="2">
                  <c:v>ЖКХ</c:v>
                </c:pt>
                <c:pt idx="3">
                  <c:v>Физкультура</c:v>
                </c:pt>
                <c:pt idx="4">
                  <c:v>Культура</c:v>
                </c:pt>
                <c:pt idx="5">
                  <c:v>Образование</c:v>
                </c:pt>
                <c:pt idx="6">
                  <c:v>Социальная политика</c:v>
                </c:pt>
                <c:pt idx="7">
                  <c:v>Охрана окружающей среды</c:v>
                </c:pt>
                <c:pt idx="8">
                  <c:v>Национальная экономика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21.415093494970481</c:v>
                </c:pt>
                <c:pt idx="1">
                  <c:v>8.0579816546617663E-3</c:v>
                </c:pt>
                <c:pt idx="2">
                  <c:v>14.12295584673719</c:v>
                </c:pt>
                <c:pt idx="3">
                  <c:v>0.84821448556502121</c:v>
                </c:pt>
                <c:pt idx="4">
                  <c:v>4.2423035083556799</c:v>
                </c:pt>
                <c:pt idx="5">
                  <c:v>41.84834430860279</c:v>
                </c:pt>
                <c:pt idx="6">
                  <c:v>4.2715136918538281</c:v>
                </c:pt>
                <c:pt idx="7" formatCode="#,##0.0">
                  <c:v>0.49377520917177375</c:v>
                </c:pt>
                <c:pt idx="8">
                  <c:v>12.74974147308858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D40-425E-B09F-B307181EAD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1331381136542793"/>
          <c:y val="1.2420372697243342E-2"/>
          <c:w val="0.28668618863457207"/>
          <c:h val="0.97267518006606468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9"/>
    </mc:Choice>
    <mc:Fallback>
      <c:style val="19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rotWithShape="1">
          <a:gsLst>
            <a:gs pos="28000">
              <a:schemeClr val="accent4">
                <a:tint val="18000"/>
                <a:satMod val="120000"/>
                <a:lumMod val="88000"/>
              </a:schemeClr>
            </a:gs>
            <a:gs pos="100000">
              <a:schemeClr val="accent4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c:spPr>
    </c:sideWall>
    <c:backWall>
      <c:thickness val="0"/>
      <c:spPr>
        <a:gradFill rotWithShape="1">
          <a:gsLst>
            <a:gs pos="28000">
              <a:schemeClr val="accent4">
                <a:tint val="18000"/>
                <a:satMod val="120000"/>
                <a:lumMod val="88000"/>
              </a:schemeClr>
            </a:gs>
            <a:gs pos="100000">
              <a:schemeClr val="accent4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c:spPr>
    </c:backWall>
    <c:plotArea>
      <c:layout>
        <c:manualLayout>
          <c:layoutTarget val="inner"/>
          <c:xMode val="edge"/>
          <c:yMode val="edge"/>
          <c:x val="0.32346292650918634"/>
          <c:y val="2.3255813953488372E-3"/>
          <c:w val="0.40143985126859144"/>
          <c:h val="0.91937996703900382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Районный бюджет</c:v>
                </c:pt>
              </c:strCache>
            </c:strRef>
          </c:tx>
          <c:spPr>
            <a:solidFill>
              <a:srgbClr val="A9ED52"/>
            </a:solidFill>
            <a:ln w="25400" cap="flat" cmpd="sng" algn="ctr">
              <a:solidFill>
                <a:schemeClr val="lt1"/>
              </a:solidFill>
              <a:prstDash val="solid"/>
            </a:ln>
            <a:effectLst>
              <a:outerShdw blurRad="63500" dist="50800" dir="5400000" sx="98000" sy="98000" rotWithShape="0">
                <a:srgbClr val="000000">
                  <a:alpha val="20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</c:v>
                </c:pt>
                <c:pt idx="1">
                  <c:v>ЖКХ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</c:v>
                </c:pt>
                <c:pt idx="7">
                  <c:v>Охрана окружающей среды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82.6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47-49BC-8BC6-BF5D3BF214F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Бюджеты первичного уровня</c:v>
                </c:pt>
              </c:strCache>
            </c:strRef>
          </c:tx>
          <c:invertIfNegative val="0"/>
          <c:dPt>
            <c:idx val="6"/>
            <c:invertIfNegative val="0"/>
            <c:bubble3D val="0"/>
            <c:spPr>
              <a:solidFill>
                <a:srgbClr val="A9ED52"/>
              </a:solidFill>
            </c:spPr>
            <c:extLst>
              <c:ext xmlns:c16="http://schemas.microsoft.com/office/drawing/2014/chart" uri="{C3380CC4-5D6E-409C-BE32-E72D297353CC}">
                <c16:uniqueId val="{00000001-B85E-4C2C-9742-BFD2A29233EF}"/>
              </c:ext>
            </c:extLst>
          </c:dPt>
          <c:dLbls>
            <c:dLbl>
              <c:idx val="0"/>
              <c:layout>
                <c:manualLayout>
                  <c:x val="1.3888888888888889E-3"/>
                  <c:y val="-4.8837209302325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85E-4C2C-9742-BFD2A29233E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</c:v>
                </c:pt>
                <c:pt idx="1">
                  <c:v>ЖКХ</c:v>
                </c:pt>
                <c:pt idx="2">
                  <c:v>Физкультура</c:v>
                </c:pt>
                <c:pt idx="3">
                  <c:v>Культура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</c:v>
                </c:pt>
                <c:pt idx="7">
                  <c:v>Охрана окружающей среды</c:v>
                </c:pt>
              </c:strCache>
            </c:strRef>
          </c:cat>
          <c:val>
            <c:numRef>
              <c:f>Лист1!$C$2:$C$9</c:f>
              <c:numCache>
                <c:formatCode>0.0</c:formatCode>
                <c:ptCount val="8"/>
                <c:pt idx="0">
                  <c:v>17.399999999999999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47-49BC-8BC6-BF5D3BF214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0052736"/>
        <c:axId val="160054272"/>
        <c:axId val="0"/>
      </c:bar3DChart>
      <c:catAx>
        <c:axId val="16005273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just">
              <a:defRPr sz="1690" baseline="0">
                <a:solidFill>
                  <a:srgbClr val="7030A0"/>
                </a:solidFill>
              </a:defRPr>
            </a:pPr>
            <a:endParaRPr lang="ru-RU"/>
          </a:p>
        </c:txPr>
        <c:crossAx val="160054272"/>
        <c:crosses val="autoZero"/>
        <c:auto val="1"/>
        <c:lblAlgn val="r"/>
        <c:lblOffset val="100"/>
        <c:noMultiLvlLbl val="0"/>
      </c:catAx>
      <c:valAx>
        <c:axId val="160054272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160052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290277777777778"/>
          <c:y val="0.3944607214795825"/>
          <c:w val="0.27709722222222222"/>
          <c:h val="0.22038088262223035"/>
        </c:manualLayout>
      </c:layout>
      <c:overlay val="0"/>
      <c:txPr>
        <a:bodyPr/>
        <a:lstStyle/>
        <a:p>
          <a:pPr>
            <a:defRPr>
              <a:solidFill>
                <a:srgbClr val="7030A0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rgbClr val="FF0000"/>
          </a:solidFill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00"/>
      <c:rAngAx val="0"/>
      <c:perspective val="6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163306276649293E-2"/>
          <c:y val="0.10840751697086858"/>
          <c:w val="0.61079972461193999"/>
          <c:h val="0.8218439777840053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explosion val="46"/>
          <c:dLbls>
            <c:dLbl>
              <c:idx val="0"/>
              <c:layout>
                <c:manualLayout>
                  <c:x val="8.8170462894930201E-3"/>
                  <c:y val="6.76532705200493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133-4C83-884E-29D351B97E88}"/>
                </c:ext>
              </c:extLst>
            </c:dLbl>
            <c:dLbl>
              <c:idx val="1"/>
              <c:layout>
                <c:manualLayout>
                  <c:x val="0"/>
                  <c:y val="2.17456940957300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133-4C83-884E-29D351B97E88}"/>
                </c:ext>
              </c:extLst>
            </c:dLbl>
            <c:dLbl>
              <c:idx val="2"/>
              <c:layout>
                <c:manualLayout>
                  <c:x val="4.40852314474651E-3"/>
                  <c:y val="-5.557232935575479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133-4C83-884E-29D351B97E88}"/>
                </c:ext>
              </c:extLst>
            </c:dLbl>
            <c:dLbl>
              <c:idx val="3"/>
              <c:layout>
                <c:manualLayout>
                  <c:x val="2.8655458295486769E-2"/>
                  <c:y val="-8.33584940336321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8257071282695"/>
                      <c:h val="6.98278399296223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33-4C83-884E-29D351B97E88}"/>
                </c:ext>
              </c:extLst>
            </c:dLbl>
            <c:dLbl>
              <c:idx val="4"/>
              <c:layout>
                <c:manualLayout>
                  <c:x val="2.6451138868479059E-2"/>
                  <c:y val="-0.130474164574380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133-4C83-884E-29D351B97E8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Зарплата и начисления</c:v>
                </c:pt>
                <c:pt idx="1">
                  <c:v>Питание</c:v>
                </c:pt>
                <c:pt idx="2">
                  <c:v>Коммунальные услуги</c:v>
                </c:pt>
                <c:pt idx="3">
                  <c:v>Текущие бюджетные трансферты населению</c:v>
                </c:pt>
                <c:pt idx="4">
                  <c:v>Субсидии </c:v>
                </c:pt>
                <c:pt idx="5">
                  <c:v>Обслуживание государственного долга</c:v>
                </c:pt>
                <c:pt idx="6">
                  <c:v>Прочие расходы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41109.5</c:v>
                </c:pt>
                <c:pt idx="1">
                  <c:v>2088.3000000000002</c:v>
                </c:pt>
                <c:pt idx="2">
                  <c:v>5912.7</c:v>
                </c:pt>
                <c:pt idx="3">
                  <c:v>1544.1</c:v>
                </c:pt>
                <c:pt idx="4">
                  <c:v>14366.2</c:v>
                </c:pt>
                <c:pt idx="5">
                  <c:v>1091.0999999999999</c:v>
                </c:pt>
                <c:pt idx="6">
                  <c:v>23240.5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133-4C83-884E-29D351B97E8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Лист1!$A$2:$A$8</c:f>
              <c:strCache>
                <c:ptCount val="7"/>
                <c:pt idx="0">
                  <c:v>Зарплата и начисления</c:v>
                </c:pt>
                <c:pt idx="1">
                  <c:v>Питание</c:v>
                </c:pt>
                <c:pt idx="2">
                  <c:v>Коммунальные услуги</c:v>
                </c:pt>
                <c:pt idx="3">
                  <c:v>Текущие бюджетные трансферты населению</c:v>
                </c:pt>
                <c:pt idx="4">
                  <c:v>Субсидии </c:v>
                </c:pt>
                <c:pt idx="5">
                  <c:v>Обслуживание государственного долга</c:v>
                </c:pt>
                <c:pt idx="6">
                  <c:v>Прочие расходы</c:v>
                </c:pt>
              </c:strCache>
            </c:strRef>
          </c:cat>
          <c:val>
            <c:numRef>
              <c:f>Лист1!$C$2:$C$8</c:f>
              <c:numCache>
                <c:formatCode>0.0</c:formatCode>
                <c:ptCount val="7"/>
                <c:pt idx="0">
                  <c:v>46.00827733782193</c:v>
                </c:pt>
                <c:pt idx="1">
                  <c:v>2.3371504290875236</c:v>
                </c:pt>
                <c:pt idx="2">
                  <c:v>6.6172816846553646</c:v>
                </c:pt>
                <c:pt idx="3">
                  <c:v>1.7281013156893379</c:v>
                </c:pt>
                <c:pt idx="4">
                  <c:v>16.078135562111374</c:v>
                </c:pt>
                <c:pt idx="5">
                  <c:v>1.2211199699168684</c:v>
                </c:pt>
                <c:pt idx="6">
                  <c:v>26.009933700717607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33-4C83-884E-29D351B97E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6570897961781237"/>
          <c:y val="6.7653270520049325E-2"/>
          <c:w val="0.21665692780320164"/>
          <c:h val="0.87778025738302468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7-20T07:57:16.575" idx="1">
    <p:pos x="5737" y="935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6D8FD6-888F-409E-B822-D47C95032CF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2472BC9-120D-4044-9CFE-40E251A5723E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b="0" i="0" u="none" dirty="0">
              <a:solidFill>
                <a:schemeClr val="accent1">
                  <a:lumMod val="50000"/>
                </a:schemeClr>
              </a:solidFill>
            </a:rPr>
            <a:t>Государственная «Управление государственными финансами и регулирование финансового рынка» на 2020 год и на период до 2025 года</a:t>
          </a:r>
        </a:p>
        <a:p>
          <a:r>
            <a:rPr lang="ru-RU" sz="900" b="0" i="0" u="none" dirty="0" smtClean="0">
              <a:solidFill>
                <a:schemeClr val="accent1">
                  <a:lumMod val="50000"/>
                </a:schemeClr>
              </a:solidFill>
            </a:rPr>
            <a:t>3 506,1 </a:t>
          </a:r>
          <a:r>
            <a:rPr lang="ru-RU" sz="900" b="0" i="0" u="none" dirty="0" smtClean="0">
              <a:solidFill>
                <a:schemeClr val="accent1">
                  <a:lumMod val="50000"/>
                </a:schemeClr>
              </a:solidFill>
            </a:rPr>
            <a:t>тыс</a:t>
          </a:r>
          <a:r>
            <a:rPr lang="ru-RU" sz="900" b="0" i="0" u="none" dirty="0">
              <a:solidFill>
                <a:schemeClr val="accent1">
                  <a:lumMod val="50000"/>
                </a:schemeClr>
              </a:solidFill>
            </a:rPr>
            <a:t>. руб.</a:t>
          </a:r>
          <a:endParaRPr lang="ru-RU" sz="900" dirty="0">
            <a:solidFill>
              <a:schemeClr val="accent1">
                <a:lumMod val="50000"/>
              </a:schemeClr>
            </a:solidFill>
          </a:endParaRPr>
        </a:p>
      </dgm:t>
    </dgm:pt>
    <dgm:pt modelId="{3C321F21-A232-4EC9-86F1-C0C2350E0603}" type="parTrans" cxnId="{932A8055-5B7A-44F3-86B4-B0DA0D66732B}">
      <dgm:prSet/>
      <dgm:spPr/>
      <dgm:t>
        <a:bodyPr/>
        <a:lstStyle/>
        <a:p>
          <a:endParaRPr lang="ru-RU"/>
        </a:p>
      </dgm:t>
    </dgm:pt>
    <dgm:pt modelId="{C5335850-0FAA-4DD4-96D2-486326798AC8}" type="sibTrans" cxnId="{932A8055-5B7A-44F3-86B4-B0DA0D66732B}">
      <dgm:prSet/>
      <dgm:spPr/>
      <dgm:t>
        <a:bodyPr/>
        <a:lstStyle/>
        <a:p>
          <a:endParaRPr lang="ru-RU"/>
        </a:p>
      </dgm:t>
    </dgm:pt>
    <dgm:pt modelId="{844EDDE5-B5EE-4FE0-9BE6-AE61BF95FC2A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chemeClr val="accent5">
                <a:lumMod val="7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</a:gradFill>
      </dgm:spPr>
      <dgm:t>
        <a:bodyPr/>
        <a:lstStyle/>
        <a:p>
          <a:r>
            <a:rPr lang="ru-RU" sz="900" b="1" i="0" baseline="0" dirty="0"/>
            <a:t>Государственные программы</a:t>
          </a:r>
        </a:p>
        <a:p>
          <a:r>
            <a:rPr lang="ru-RU" sz="900" b="1" i="0" baseline="0" dirty="0" smtClean="0"/>
            <a:t>73 010,0 </a:t>
          </a:r>
          <a:r>
            <a:rPr lang="ru-RU" sz="900" b="1" i="0" baseline="0" dirty="0" smtClean="0"/>
            <a:t>тыс</a:t>
          </a:r>
          <a:r>
            <a:rPr lang="ru-RU" sz="900" b="1" i="0" baseline="0" dirty="0"/>
            <a:t>. руб. </a:t>
          </a:r>
          <a:r>
            <a:rPr lang="ru-RU" sz="900" b="1" i="0" baseline="0" dirty="0" smtClean="0"/>
            <a:t>(</a:t>
          </a:r>
          <a:r>
            <a:rPr lang="en-US" sz="900" b="1" i="0" baseline="0" dirty="0" smtClean="0"/>
            <a:t>8</a:t>
          </a:r>
          <a:r>
            <a:rPr lang="ru-RU" sz="900" b="1" i="0" baseline="0" dirty="0" smtClean="0"/>
            <a:t>1</a:t>
          </a:r>
          <a:r>
            <a:rPr lang="en-US" sz="900" b="1" i="0" baseline="0" dirty="0" smtClean="0"/>
            <a:t>,</a:t>
          </a:r>
          <a:r>
            <a:rPr lang="ru-RU" sz="900" b="1" i="0" baseline="0" dirty="0" smtClean="0"/>
            <a:t>7 </a:t>
          </a:r>
          <a:r>
            <a:rPr lang="ru-RU" sz="900" b="1" i="0" baseline="0" dirty="0"/>
            <a:t>% расходов бюджета)</a:t>
          </a:r>
        </a:p>
      </dgm:t>
    </dgm:pt>
    <dgm:pt modelId="{6002A311-AD0E-485E-AB51-C0FF553B8B23}" type="sibTrans" cxnId="{71110541-3D1D-4560-A416-2AAAE53BAC5C}">
      <dgm:prSet/>
      <dgm:spPr/>
      <dgm:t>
        <a:bodyPr/>
        <a:lstStyle/>
        <a:p>
          <a:endParaRPr lang="ru-RU"/>
        </a:p>
      </dgm:t>
    </dgm:pt>
    <dgm:pt modelId="{5B0568B4-2452-46EA-B3AC-51E8D9316B28}" type="parTrans" cxnId="{71110541-3D1D-4560-A416-2AAAE53BAC5C}">
      <dgm:prSet/>
      <dgm:spPr/>
      <dgm:t>
        <a:bodyPr/>
        <a:lstStyle/>
        <a:p>
          <a:endParaRPr lang="ru-RU"/>
        </a:p>
      </dgm:t>
    </dgm:pt>
    <dgm:pt modelId="{0192E91F-64BC-4704-B722-33BD7D050D9B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«Аграрный бизнес» на 2021-2025 годы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10 905,3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тыс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gm:t>
    </dgm:pt>
    <dgm:pt modelId="{5383CDD2-292F-4F6A-867C-3672451E7AB6}" type="parTrans" cxnId="{D6DCBDE3-537F-49E0-97CF-1AAB874DE182}">
      <dgm:prSet/>
      <dgm:spPr/>
      <dgm:t>
        <a:bodyPr/>
        <a:lstStyle/>
        <a:p>
          <a:endParaRPr lang="ru-RU"/>
        </a:p>
      </dgm:t>
    </dgm:pt>
    <dgm:pt modelId="{D587354F-B171-446F-958A-0B033BCE6A30}" type="sibTrans" cxnId="{D6DCBDE3-537F-49E0-97CF-1AAB874DE182}">
      <dgm:prSet/>
      <dgm:spPr/>
      <dgm:t>
        <a:bodyPr/>
        <a:lstStyle/>
        <a:p>
          <a:endParaRPr lang="ru-RU"/>
        </a:p>
      </dgm:t>
    </dgm:pt>
    <dgm:pt modelId="{1CB34232-C546-41EC-BAA1-5F5C74291719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«Социальная защита» </a:t>
          </a:r>
          <a:endParaRPr lang="ru-RU" sz="900" dirty="0" smtClean="0">
            <a:solidFill>
              <a:schemeClr val="accent1">
                <a:lumMod val="50000"/>
              </a:schemeClr>
            </a:solidFill>
          </a:endParaRPr>
        </a:p>
        <a:p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2 533,8тыс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gm:t>
    </dgm:pt>
    <dgm:pt modelId="{F0771B3E-137F-491A-8000-C97BFF8F4A66}" type="parTrans" cxnId="{B694895B-33CF-4AE0-98CF-2AB3413B5278}">
      <dgm:prSet/>
      <dgm:spPr/>
      <dgm:t>
        <a:bodyPr/>
        <a:lstStyle/>
        <a:p>
          <a:endParaRPr lang="ru-RU"/>
        </a:p>
      </dgm:t>
    </dgm:pt>
    <dgm:pt modelId="{8E757448-83F3-4D78-883B-A1799CE1DCF4}" type="sibTrans" cxnId="{B694895B-33CF-4AE0-98CF-2AB3413B5278}">
      <dgm:prSet/>
      <dgm:spPr/>
      <dgm:t>
        <a:bodyPr/>
        <a:lstStyle/>
        <a:p>
          <a:endParaRPr lang="ru-RU"/>
        </a:p>
      </dgm:t>
    </dgm:pt>
    <dgm:pt modelId="{F0394484-DF6D-4DD4-A862-439B08EF40A7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«Здоровье народа и демографическая безопасность»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117</a:t>
          </a:r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,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8 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gm:t>
    </dgm:pt>
    <dgm:pt modelId="{BBE8DA28-DCA3-4292-B89A-FDDB2A33E12F}" type="parTrans" cxnId="{0F90D324-C514-4972-9C2E-4AA316FA5BDE}">
      <dgm:prSet/>
      <dgm:spPr/>
      <dgm:t>
        <a:bodyPr/>
        <a:lstStyle/>
        <a:p>
          <a:endParaRPr lang="ru-RU"/>
        </a:p>
      </dgm:t>
    </dgm:pt>
    <dgm:pt modelId="{4CAE1D09-E57A-47F0-B710-D61252A312AA}" type="sibTrans" cxnId="{0F90D324-C514-4972-9C2E-4AA316FA5BDE}">
      <dgm:prSet/>
      <dgm:spPr/>
      <dgm:t>
        <a:bodyPr/>
        <a:lstStyle/>
        <a:p>
          <a:endParaRPr lang="ru-RU"/>
        </a:p>
      </dgm:t>
    </dgm:pt>
    <dgm:pt modelId="{47F6E318-D4E4-4AB6-A81D-95EC9FF0473F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«Охрана окружающей среды и устойчивое использование природных ресурсов»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291,3 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gm:t>
    </dgm:pt>
    <dgm:pt modelId="{BCC4B84A-CF4B-42B9-B323-062B45EFC515}" type="parTrans" cxnId="{C04FF483-23F3-4256-A49D-0DF28BE83E15}">
      <dgm:prSet/>
      <dgm:spPr/>
      <dgm:t>
        <a:bodyPr/>
        <a:lstStyle/>
        <a:p>
          <a:endParaRPr lang="ru-RU"/>
        </a:p>
      </dgm:t>
    </dgm:pt>
    <dgm:pt modelId="{1160FDC2-510F-4D3D-A320-226B44A9F0A3}" type="sibTrans" cxnId="{C04FF483-23F3-4256-A49D-0DF28BE83E15}">
      <dgm:prSet/>
      <dgm:spPr/>
      <dgm:t>
        <a:bodyPr/>
        <a:lstStyle/>
        <a:p>
          <a:endParaRPr lang="ru-RU"/>
        </a:p>
      </dgm:t>
    </dgm:pt>
    <dgm:pt modelId="{D0325760-A84F-4EE6-B905-FB23B7BEC6FF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«Образование и молодежная политика» </a:t>
          </a:r>
          <a:endParaRPr lang="ru-RU" sz="900" dirty="0" smtClean="0">
            <a:solidFill>
              <a:schemeClr val="accent1">
                <a:lumMod val="50000"/>
              </a:schemeClr>
            </a:solidFill>
          </a:endParaRPr>
        </a:p>
        <a:p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38</a:t>
          </a:r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410,9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тыс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gm:t>
    </dgm:pt>
    <dgm:pt modelId="{532FC470-E1C2-48FE-B632-8BB918F0CD73}" type="parTrans" cxnId="{E8B15BCE-FFE1-434A-AA35-F0AA7FA85B26}">
      <dgm:prSet/>
      <dgm:spPr/>
      <dgm:t>
        <a:bodyPr/>
        <a:lstStyle/>
        <a:p>
          <a:endParaRPr lang="ru-RU"/>
        </a:p>
      </dgm:t>
    </dgm:pt>
    <dgm:pt modelId="{936F5C91-A4B3-4C34-80C8-A383D8091FDC}" type="sibTrans" cxnId="{E8B15BCE-FFE1-434A-AA35-F0AA7FA85B26}">
      <dgm:prSet/>
      <dgm:spPr/>
      <dgm:t>
        <a:bodyPr/>
        <a:lstStyle/>
        <a:p>
          <a:endParaRPr lang="ru-RU"/>
        </a:p>
      </dgm:t>
    </dgm:pt>
    <dgm:pt modelId="{4889D3A9-4C92-47DD-844E-8A7C6292993C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«Культура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Беларуси</a:t>
          </a:r>
        </a:p>
        <a:p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3 849,6</a:t>
          </a:r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тыс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gm:t>
    </dgm:pt>
    <dgm:pt modelId="{48918A0C-2A91-46B3-A048-F5BD51A4F24E}" type="parTrans" cxnId="{C550BE47-0F96-4D0E-8634-37E9CE6BB79D}">
      <dgm:prSet/>
      <dgm:spPr/>
      <dgm:t>
        <a:bodyPr/>
        <a:lstStyle/>
        <a:p>
          <a:endParaRPr lang="ru-RU"/>
        </a:p>
      </dgm:t>
    </dgm:pt>
    <dgm:pt modelId="{60A333CD-1842-4DAA-88F7-1AFCCD6442E6}" type="sibTrans" cxnId="{C550BE47-0F96-4D0E-8634-37E9CE6BB79D}">
      <dgm:prSet/>
      <dgm:spPr/>
      <dgm:t>
        <a:bodyPr/>
        <a:lstStyle/>
        <a:p>
          <a:endParaRPr lang="ru-RU"/>
        </a:p>
      </dgm:t>
    </dgm:pt>
    <dgm:pt modelId="{319A7133-B129-41F2-8111-48BAAD078FE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«Физическая культура и спорт» 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757,9</a:t>
          </a:r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gm:t>
    </dgm:pt>
    <dgm:pt modelId="{9CC87018-D488-4E01-A6B1-592ECF19EF31}" type="parTrans" cxnId="{4D6D6971-6848-4791-91E9-7C60768DF1CB}">
      <dgm:prSet/>
      <dgm:spPr/>
      <dgm:t>
        <a:bodyPr/>
        <a:lstStyle/>
        <a:p>
          <a:endParaRPr lang="ru-RU"/>
        </a:p>
      </dgm:t>
    </dgm:pt>
    <dgm:pt modelId="{554C92C8-3392-467E-8F54-DFEFACB41AD4}" type="sibTrans" cxnId="{4D6D6971-6848-4791-91E9-7C60768DF1CB}">
      <dgm:prSet/>
      <dgm:spPr/>
      <dgm:t>
        <a:bodyPr/>
        <a:lstStyle/>
        <a:p>
          <a:endParaRPr lang="ru-RU"/>
        </a:p>
      </dgm:t>
    </dgm:pt>
    <dgm:pt modelId="{F223D7D8-9D14-4679-93F0-DBCD60F3485B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«Комфортное жилье и благоприятная среда» на 2021-2025 годы</a:t>
          </a:r>
          <a:r>
            <a:rPr lang="en-US" sz="9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         </a:t>
          </a:r>
          <a:endParaRPr lang="ru-RU" sz="900" dirty="0" smtClean="0">
            <a:solidFill>
              <a:schemeClr val="accent1">
                <a:lumMod val="50000"/>
              </a:schemeClr>
            </a:solidFill>
          </a:endParaRPr>
        </a:p>
        <a:p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12 577,8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тыс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gm:t>
    </dgm:pt>
    <dgm:pt modelId="{12B486AC-DBD4-4B7B-AE50-A95F29D0BF1C}" type="parTrans" cxnId="{F7C88435-8E57-4F35-8E12-90A49D8A2438}">
      <dgm:prSet/>
      <dgm:spPr/>
      <dgm:t>
        <a:bodyPr/>
        <a:lstStyle/>
        <a:p>
          <a:endParaRPr lang="ru-RU"/>
        </a:p>
      </dgm:t>
    </dgm:pt>
    <dgm:pt modelId="{562A79F5-ECEA-4B24-A4E8-D47D3B3DA66E}" type="sibTrans" cxnId="{F7C88435-8E57-4F35-8E12-90A49D8A2438}">
      <dgm:prSet/>
      <dgm:spPr/>
      <dgm:t>
        <a:bodyPr/>
        <a:lstStyle/>
        <a:p>
          <a:endParaRPr lang="ru-RU"/>
        </a:p>
      </dgm:t>
    </dgm:pt>
    <dgm:pt modelId="{681088EF-8C8B-4506-88AE-B7E47FB08CE5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«Строительство жилья»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6,4 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gm:t>
    </dgm:pt>
    <dgm:pt modelId="{D6483B42-55CF-4D00-9235-7368A6BA2B89}" type="parTrans" cxnId="{633072F9-6F84-42A4-9001-2CCCFBDB3C66}">
      <dgm:prSet/>
      <dgm:spPr/>
      <dgm:t>
        <a:bodyPr/>
        <a:lstStyle/>
        <a:p>
          <a:endParaRPr lang="ru-RU"/>
        </a:p>
      </dgm:t>
    </dgm:pt>
    <dgm:pt modelId="{39C7DD8D-7F3F-423D-8411-E6D9BF1BD542}" type="sibTrans" cxnId="{633072F9-6F84-42A4-9001-2CCCFBDB3C66}">
      <dgm:prSet/>
      <dgm:spPr/>
      <dgm:t>
        <a:bodyPr/>
        <a:lstStyle/>
        <a:p>
          <a:endParaRPr lang="ru-RU"/>
        </a:p>
      </dgm:t>
    </dgm:pt>
    <dgm:pt modelId="{F1F72ADA-C5FD-48EF-BB70-A66AD1301832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«Увековечение памяти погибших при защите Отечества» на 2021-2025 годы </a:t>
          </a:r>
          <a:r>
            <a:rPr lang="en-US" sz="9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49,0 </a:t>
          </a:r>
          <a:r>
            <a:rPr lang="ru-RU" sz="9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gm:t>
    </dgm:pt>
    <dgm:pt modelId="{6A95D0CA-DD38-414B-98B8-B82EB07556E3}" type="parTrans" cxnId="{B676B959-B3DB-429A-A1B2-DDA4A536068F}">
      <dgm:prSet/>
      <dgm:spPr/>
      <dgm:t>
        <a:bodyPr/>
        <a:lstStyle/>
        <a:p>
          <a:endParaRPr lang="ru-RU"/>
        </a:p>
      </dgm:t>
    </dgm:pt>
    <dgm:pt modelId="{28C7F45B-5F00-4830-A763-265593DB695E}" type="sibTrans" cxnId="{B676B959-B3DB-429A-A1B2-DDA4A536068F}">
      <dgm:prSet/>
      <dgm:spPr/>
      <dgm:t>
        <a:bodyPr/>
        <a:lstStyle/>
        <a:p>
          <a:endParaRPr lang="ru-RU"/>
        </a:p>
      </dgm:t>
    </dgm:pt>
    <dgm:pt modelId="{792B05E9-DC2E-4739-8135-A28AE07B8C63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Государственная программа «Земельно-имущественные отношения, геодезическая и картографическая деятельность» на 2021-2025 годы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4,1 </a:t>
          </a:r>
          <a:r>
            <a:rPr lang="ru-RU" sz="900" dirty="0" smtClean="0">
              <a:solidFill>
                <a:schemeClr val="accent1">
                  <a:lumMod val="50000"/>
                </a:schemeClr>
              </a:solidFill>
            </a:rPr>
            <a:t>тыс. рублей</a:t>
          </a:r>
          <a:endParaRPr lang="ru-RU" sz="900" dirty="0">
            <a:solidFill>
              <a:schemeClr val="accent1">
                <a:lumMod val="50000"/>
              </a:schemeClr>
            </a:solidFill>
          </a:endParaRPr>
        </a:p>
      </dgm:t>
    </dgm:pt>
    <dgm:pt modelId="{C5EC39B4-5E4D-4FF2-9491-72A85FEC65F2}" type="parTrans" cxnId="{07697741-872B-4A6B-B7BD-856456156F5F}">
      <dgm:prSet/>
      <dgm:spPr/>
      <dgm:t>
        <a:bodyPr/>
        <a:lstStyle/>
        <a:p>
          <a:endParaRPr lang="ru-RU"/>
        </a:p>
      </dgm:t>
    </dgm:pt>
    <dgm:pt modelId="{14F15C9C-AE9F-4840-828D-698A391FB0B6}" type="sibTrans" cxnId="{07697741-872B-4A6B-B7BD-856456156F5F}">
      <dgm:prSet/>
      <dgm:spPr/>
      <dgm:t>
        <a:bodyPr/>
        <a:lstStyle/>
        <a:p>
          <a:endParaRPr lang="ru-RU"/>
        </a:p>
      </dgm:t>
    </dgm:pt>
    <dgm:pt modelId="{0A57A23D-2B0B-44C4-BBA6-C7E8BB969706}" type="pres">
      <dgm:prSet presAssocID="{B26D8FD6-888F-409E-B822-D47C95032CF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0011AB4-94F9-4B7F-9A04-AE1C78C6197E}" type="pres">
      <dgm:prSet presAssocID="{844EDDE5-B5EE-4FE0-9BE6-AE61BF95FC2A}" presName="centerShape" presStyleLbl="node0" presStyleIdx="0" presStyleCnt="1" custScaleX="164796" custScaleY="154780" custLinFactNeighborX="-15718" custLinFactNeighborY="-18134"/>
      <dgm:spPr/>
      <dgm:t>
        <a:bodyPr/>
        <a:lstStyle/>
        <a:p>
          <a:endParaRPr lang="ru-RU"/>
        </a:p>
      </dgm:t>
    </dgm:pt>
    <dgm:pt modelId="{79252576-6F7A-4A03-86D0-635DA4A3EB19}" type="pres">
      <dgm:prSet presAssocID="{3C321F21-A232-4EC9-86F1-C0C2350E0603}" presName="parTrans" presStyleLbl="bgSibTrans2D1" presStyleIdx="0" presStyleCnt="12"/>
      <dgm:spPr/>
      <dgm:t>
        <a:bodyPr/>
        <a:lstStyle/>
        <a:p>
          <a:endParaRPr lang="ru-RU"/>
        </a:p>
      </dgm:t>
    </dgm:pt>
    <dgm:pt modelId="{C649810C-533A-46F4-A310-529FB06CDD0A}" type="pres">
      <dgm:prSet presAssocID="{B2472BC9-120D-4044-9CFE-40E251A5723E}" presName="node" presStyleLbl="node1" presStyleIdx="0" presStyleCnt="12" custScaleY="220559" custRadScaleRad="81737" custRadScaleInc="34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B20994-CFB3-408B-B1E8-D62AFB1BA786}" type="pres">
      <dgm:prSet presAssocID="{5383CDD2-292F-4F6A-867C-3672451E7AB6}" presName="parTrans" presStyleLbl="bgSibTrans2D1" presStyleIdx="1" presStyleCnt="12"/>
      <dgm:spPr/>
      <dgm:t>
        <a:bodyPr/>
        <a:lstStyle/>
        <a:p>
          <a:endParaRPr lang="ru-RU"/>
        </a:p>
      </dgm:t>
    </dgm:pt>
    <dgm:pt modelId="{9EB6968D-702A-4E79-82CC-4550D3D33F6C}" type="pres">
      <dgm:prSet presAssocID="{0192E91F-64BC-4704-B722-33BD7D050D9B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F0600-D896-42BA-834F-332ADA5D6A02}" type="pres">
      <dgm:prSet presAssocID="{F0771B3E-137F-491A-8000-C97BFF8F4A66}" presName="parTrans" presStyleLbl="bgSibTrans2D1" presStyleIdx="2" presStyleCnt="12"/>
      <dgm:spPr/>
      <dgm:t>
        <a:bodyPr/>
        <a:lstStyle/>
        <a:p>
          <a:endParaRPr lang="ru-RU"/>
        </a:p>
      </dgm:t>
    </dgm:pt>
    <dgm:pt modelId="{94C6EE7E-646D-42B5-830C-442E9F622C7E}" type="pres">
      <dgm:prSet presAssocID="{1CB34232-C546-41EC-BAA1-5F5C74291719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4A5D1A-E9FE-4C8C-B3F9-579AFBDAC1EE}" type="pres">
      <dgm:prSet presAssocID="{BBE8DA28-DCA3-4292-B89A-FDDB2A33E12F}" presName="parTrans" presStyleLbl="bgSibTrans2D1" presStyleIdx="3" presStyleCnt="12"/>
      <dgm:spPr/>
      <dgm:t>
        <a:bodyPr/>
        <a:lstStyle/>
        <a:p>
          <a:endParaRPr lang="ru-RU"/>
        </a:p>
      </dgm:t>
    </dgm:pt>
    <dgm:pt modelId="{A1974401-9881-427E-8DAE-3B6AE396C3EB}" type="pres">
      <dgm:prSet presAssocID="{F0394484-DF6D-4DD4-A862-439B08EF40A7}" presName="node" presStyleLbl="node1" presStyleIdx="3" presStyleCnt="12" custScaleY="1400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1FFE13-1BFC-4E28-A3DB-04B3D76683B8}" type="pres">
      <dgm:prSet presAssocID="{BCC4B84A-CF4B-42B9-B323-062B45EFC515}" presName="parTrans" presStyleLbl="bgSibTrans2D1" presStyleIdx="4" presStyleCnt="12"/>
      <dgm:spPr/>
      <dgm:t>
        <a:bodyPr/>
        <a:lstStyle/>
        <a:p>
          <a:endParaRPr lang="ru-RU"/>
        </a:p>
      </dgm:t>
    </dgm:pt>
    <dgm:pt modelId="{1DBDE156-06F1-4BB3-A874-DAC727A24AB5}" type="pres">
      <dgm:prSet presAssocID="{47F6E318-D4E4-4AB6-A81D-95EC9FF0473F}" presName="node" presStyleLbl="node1" presStyleIdx="4" presStyleCnt="12" custScaleY="1519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B4FD3-15E5-4012-BD72-B9DEA9BACE24}" type="pres">
      <dgm:prSet presAssocID="{532FC470-E1C2-48FE-B632-8BB918F0CD73}" presName="parTrans" presStyleLbl="bgSibTrans2D1" presStyleIdx="5" presStyleCnt="12"/>
      <dgm:spPr/>
      <dgm:t>
        <a:bodyPr/>
        <a:lstStyle/>
        <a:p>
          <a:endParaRPr lang="ru-RU"/>
        </a:p>
      </dgm:t>
    </dgm:pt>
    <dgm:pt modelId="{6B659596-BA24-4BF8-94B5-2144DFCA86F2}" type="pres">
      <dgm:prSet presAssocID="{D0325760-A84F-4EE6-B905-FB23B7BEC6FF}" presName="node" presStyleLbl="node1" presStyleIdx="5" presStyleCnt="12" custRadScaleRad="98406" custRadScaleInc="-2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BDC3AA-F6F9-4C91-8660-01CF5C82301D}" type="pres">
      <dgm:prSet presAssocID="{48918A0C-2A91-46B3-A048-F5BD51A4F24E}" presName="parTrans" presStyleLbl="bgSibTrans2D1" presStyleIdx="6" presStyleCnt="12"/>
      <dgm:spPr/>
      <dgm:t>
        <a:bodyPr/>
        <a:lstStyle/>
        <a:p>
          <a:endParaRPr lang="ru-RU"/>
        </a:p>
      </dgm:t>
    </dgm:pt>
    <dgm:pt modelId="{E642C99C-8424-4E24-81D4-83366B14BA6E}" type="pres">
      <dgm:prSet presAssocID="{4889D3A9-4C92-47DD-844E-8A7C6292993C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B2966-25C4-4B6F-A251-5BE473B24668}" type="pres">
      <dgm:prSet presAssocID="{9CC87018-D488-4E01-A6B1-592ECF19EF31}" presName="parTrans" presStyleLbl="bgSibTrans2D1" presStyleIdx="7" presStyleCnt="12"/>
      <dgm:spPr/>
      <dgm:t>
        <a:bodyPr/>
        <a:lstStyle/>
        <a:p>
          <a:endParaRPr lang="ru-RU"/>
        </a:p>
      </dgm:t>
    </dgm:pt>
    <dgm:pt modelId="{FE536DDE-4294-4DC5-8343-EECF092757EA}" type="pres">
      <dgm:prSet presAssocID="{319A7133-B129-41F2-8111-48BAAD078FE6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1BDE50-608D-43F3-A342-9DA4131D67A2}" type="pres">
      <dgm:prSet presAssocID="{12B486AC-DBD4-4B7B-AE50-A95F29D0BF1C}" presName="parTrans" presStyleLbl="bgSibTrans2D1" presStyleIdx="8" presStyleCnt="12"/>
      <dgm:spPr/>
      <dgm:t>
        <a:bodyPr/>
        <a:lstStyle/>
        <a:p>
          <a:endParaRPr lang="ru-RU"/>
        </a:p>
      </dgm:t>
    </dgm:pt>
    <dgm:pt modelId="{E66C24FA-4254-46B4-8630-FDD8A293D34A}" type="pres">
      <dgm:prSet presAssocID="{F223D7D8-9D14-4679-93F0-DBCD60F3485B}" presName="node" presStyleLbl="node1" presStyleIdx="8" presStyleCnt="12" custScaleY="1603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2BCECE-F021-440F-8EB6-E03FFD7A4FDE}" type="pres">
      <dgm:prSet presAssocID="{D6483B42-55CF-4D00-9235-7368A6BA2B89}" presName="parTrans" presStyleLbl="bgSibTrans2D1" presStyleIdx="9" presStyleCnt="12"/>
      <dgm:spPr/>
      <dgm:t>
        <a:bodyPr/>
        <a:lstStyle/>
        <a:p>
          <a:endParaRPr lang="ru-RU"/>
        </a:p>
      </dgm:t>
    </dgm:pt>
    <dgm:pt modelId="{8FB958A7-4A7C-4A80-A568-C2000BFC57D3}" type="pres">
      <dgm:prSet presAssocID="{681088EF-8C8B-4506-88AE-B7E47FB08CE5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7A3C34-92DC-4320-9F60-17B211A91EF9}" type="pres">
      <dgm:prSet presAssocID="{6A95D0CA-DD38-414B-98B8-B82EB07556E3}" presName="parTrans" presStyleLbl="bgSibTrans2D1" presStyleIdx="10" presStyleCnt="12"/>
      <dgm:spPr/>
      <dgm:t>
        <a:bodyPr/>
        <a:lstStyle/>
        <a:p>
          <a:endParaRPr lang="ru-RU"/>
        </a:p>
      </dgm:t>
    </dgm:pt>
    <dgm:pt modelId="{12368016-7F3E-4AB0-88FF-DE1DC32D77F3}" type="pres">
      <dgm:prSet presAssocID="{F1F72ADA-C5FD-48EF-BB70-A66AD1301832}" presName="node" presStyleLbl="node1" presStyleIdx="10" presStyleCnt="12" custScaleY="173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5DB34C-668B-414B-BC64-292A0B63AD62}" type="pres">
      <dgm:prSet presAssocID="{C5EC39B4-5E4D-4FF2-9491-72A85FEC65F2}" presName="parTrans" presStyleLbl="bgSibTrans2D1" presStyleIdx="11" presStyleCnt="12"/>
      <dgm:spPr/>
      <dgm:t>
        <a:bodyPr/>
        <a:lstStyle/>
        <a:p>
          <a:endParaRPr lang="ru-RU"/>
        </a:p>
      </dgm:t>
    </dgm:pt>
    <dgm:pt modelId="{EB1FF678-C7D3-48BD-9DCE-F38132B85A0D}" type="pres">
      <dgm:prSet presAssocID="{792B05E9-DC2E-4739-8135-A28AE07B8C63}" presName="node" presStyleLbl="node1" presStyleIdx="11" presStyleCnt="12" custScaleY="234012" custRadScaleRad="97529" custRadScaleInc="637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B15BCE-FFE1-434A-AA35-F0AA7FA85B26}" srcId="{844EDDE5-B5EE-4FE0-9BE6-AE61BF95FC2A}" destId="{D0325760-A84F-4EE6-B905-FB23B7BEC6FF}" srcOrd="5" destOrd="0" parTransId="{532FC470-E1C2-48FE-B632-8BB918F0CD73}" sibTransId="{936F5C91-A4B3-4C34-80C8-A383D8091FDC}"/>
    <dgm:cxn modelId="{F7C88435-8E57-4F35-8E12-90A49D8A2438}" srcId="{844EDDE5-B5EE-4FE0-9BE6-AE61BF95FC2A}" destId="{F223D7D8-9D14-4679-93F0-DBCD60F3485B}" srcOrd="8" destOrd="0" parTransId="{12B486AC-DBD4-4B7B-AE50-A95F29D0BF1C}" sibTransId="{562A79F5-ECEA-4B24-A4E8-D47D3B3DA66E}"/>
    <dgm:cxn modelId="{A26FE7C7-DCBF-44D7-AD01-CDB26C165274}" type="presOf" srcId="{319A7133-B129-41F2-8111-48BAAD078FE6}" destId="{FE536DDE-4294-4DC5-8343-EECF092757EA}" srcOrd="0" destOrd="0" presId="urn:microsoft.com/office/officeart/2005/8/layout/radial4"/>
    <dgm:cxn modelId="{031F1E02-B42A-42DA-843A-24E31AB6B5AD}" type="presOf" srcId="{47F6E318-D4E4-4AB6-A81D-95EC9FF0473F}" destId="{1DBDE156-06F1-4BB3-A874-DAC727A24AB5}" srcOrd="0" destOrd="0" presId="urn:microsoft.com/office/officeart/2005/8/layout/radial4"/>
    <dgm:cxn modelId="{633072F9-6F84-42A4-9001-2CCCFBDB3C66}" srcId="{844EDDE5-B5EE-4FE0-9BE6-AE61BF95FC2A}" destId="{681088EF-8C8B-4506-88AE-B7E47FB08CE5}" srcOrd="9" destOrd="0" parTransId="{D6483B42-55CF-4D00-9235-7368A6BA2B89}" sibTransId="{39C7DD8D-7F3F-423D-8411-E6D9BF1BD542}"/>
    <dgm:cxn modelId="{C550BE47-0F96-4D0E-8634-37E9CE6BB79D}" srcId="{844EDDE5-B5EE-4FE0-9BE6-AE61BF95FC2A}" destId="{4889D3A9-4C92-47DD-844E-8A7C6292993C}" srcOrd="6" destOrd="0" parTransId="{48918A0C-2A91-46B3-A048-F5BD51A4F24E}" sibTransId="{60A333CD-1842-4DAA-88F7-1AFCCD6442E6}"/>
    <dgm:cxn modelId="{AE18CD9B-3BEB-46F5-870C-CEA063BE4D3F}" type="presOf" srcId="{F0394484-DF6D-4DD4-A862-439B08EF40A7}" destId="{A1974401-9881-427E-8DAE-3B6AE396C3EB}" srcOrd="0" destOrd="0" presId="urn:microsoft.com/office/officeart/2005/8/layout/radial4"/>
    <dgm:cxn modelId="{827AC0D9-42FC-47E1-894B-0BDDB6D77A01}" type="presOf" srcId="{BCC4B84A-CF4B-42B9-B323-062B45EFC515}" destId="{B31FFE13-1BFC-4E28-A3DB-04B3D76683B8}" srcOrd="0" destOrd="0" presId="urn:microsoft.com/office/officeart/2005/8/layout/radial4"/>
    <dgm:cxn modelId="{B114C236-9556-4C4F-9D3C-DA6DDE45A37E}" type="presOf" srcId="{792B05E9-DC2E-4739-8135-A28AE07B8C63}" destId="{EB1FF678-C7D3-48BD-9DCE-F38132B85A0D}" srcOrd="0" destOrd="0" presId="urn:microsoft.com/office/officeart/2005/8/layout/radial4"/>
    <dgm:cxn modelId="{6F07E5F5-E71F-4FAB-B8A6-332C6B5B49A3}" type="presOf" srcId="{3C321F21-A232-4EC9-86F1-C0C2350E0603}" destId="{79252576-6F7A-4A03-86D0-635DA4A3EB19}" srcOrd="0" destOrd="0" presId="urn:microsoft.com/office/officeart/2005/8/layout/radial4"/>
    <dgm:cxn modelId="{D6DCBDE3-537F-49E0-97CF-1AAB874DE182}" srcId="{844EDDE5-B5EE-4FE0-9BE6-AE61BF95FC2A}" destId="{0192E91F-64BC-4704-B722-33BD7D050D9B}" srcOrd="1" destOrd="0" parTransId="{5383CDD2-292F-4F6A-867C-3672451E7AB6}" sibTransId="{D587354F-B171-446F-958A-0B033BCE6A30}"/>
    <dgm:cxn modelId="{07697741-872B-4A6B-B7BD-856456156F5F}" srcId="{844EDDE5-B5EE-4FE0-9BE6-AE61BF95FC2A}" destId="{792B05E9-DC2E-4739-8135-A28AE07B8C63}" srcOrd="11" destOrd="0" parTransId="{C5EC39B4-5E4D-4FF2-9491-72A85FEC65F2}" sibTransId="{14F15C9C-AE9F-4840-828D-698A391FB0B6}"/>
    <dgm:cxn modelId="{ABF1FEE1-AEAB-42E3-AC6A-675A78146F0A}" type="presOf" srcId="{12B486AC-DBD4-4B7B-AE50-A95F29D0BF1C}" destId="{001BDE50-608D-43F3-A342-9DA4131D67A2}" srcOrd="0" destOrd="0" presId="urn:microsoft.com/office/officeart/2005/8/layout/radial4"/>
    <dgm:cxn modelId="{356CD1D1-DB42-4A65-9C75-37043066709C}" type="presOf" srcId="{1CB34232-C546-41EC-BAA1-5F5C74291719}" destId="{94C6EE7E-646D-42B5-830C-442E9F622C7E}" srcOrd="0" destOrd="0" presId="urn:microsoft.com/office/officeart/2005/8/layout/radial4"/>
    <dgm:cxn modelId="{71110541-3D1D-4560-A416-2AAAE53BAC5C}" srcId="{B26D8FD6-888F-409E-B822-D47C95032CF8}" destId="{844EDDE5-B5EE-4FE0-9BE6-AE61BF95FC2A}" srcOrd="0" destOrd="0" parTransId="{5B0568B4-2452-46EA-B3AC-51E8D9316B28}" sibTransId="{6002A311-AD0E-485E-AB51-C0FF553B8B23}"/>
    <dgm:cxn modelId="{0F90D324-C514-4972-9C2E-4AA316FA5BDE}" srcId="{844EDDE5-B5EE-4FE0-9BE6-AE61BF95FC2A}" destId="{F0394484-DF6D-4DD4-A862-439B08EF40A7}" srcOrd="3" destOrd="0" parTransId="{BBE8DA28-DCA3-4292-B89A-FDDB2A33E12F}" sibTransId="{4CAE1D09-E57A-47F0-B710-D61252A312AA}"/>
    <dgm:cxn modelId="{651ADD2B-6FA7-4DF9-B925-8E7931841266}" type="presOf" srcId="{6A95D0CA-DD38-414B-98B8-B82EB07556E3}" destId="{C07A3C34-92DC-4320-9F60-17B211A91EF9}" srcOrd="0" destOrd="0" presId="urn:microsoft.com/office/officeart/2005/8/layout/radial4"/>
    <dgm:cxn modelId="{C04FF483-23F3-4256-A49D-0DF28BE83E15}" srcId="{844EDDE5-B5EE-4FE0-9BE6-AE61BF95FC2A}" destId="{47F6E318-D4E4-4AB6-A81D-95EC9FF0473F}" srcOrd="4" destOrd="0" parTransId="{BCC4B84A-CF4B-42B9-B323-062B45EFC515}" sibTransId="{1160FDC2-510F-4D3D-A320-226B44A9F0A3}"/>
    <dgm:cxn modelId="{A9367EE8-7392-4B4E-B29F-CE12527DC66D}" type="presOf" srcId="{F223D7D8-9D14-4679-93F0-DBCD60F3485B}" destId="{E66C24FA-4254-46B4-8630-FDD8A293D34A}" srcOrd="0" destOrd="0" presId="urn:microsoft.com/office/officeart/2005/8/layout/radial4"/>
    <dgm:cxn modelId="{B694895B-33CF-4AE0-98CF-2AB3413B5278}" srcId="{844EDDE5-B5EE-4FE0-9BE6-AE61BF95FC2A}" destId="{1CB34232-C546-41EC-BAA1-5F5C74291719}" srcOrd="2" destOrd="0" parTransId="{F0771B3E-137F-491A-8000-C97BFF8F4A66}" sibTransId="{8E757448-83F3-4D78-883B-A1799CE1DCF4}"/>
    <dgm:cxn modelId="{07D5C185-56DA-495A-B9AB-DBC390200E26}" type="presOf" srcId="{D0325760-A84F-4EE6-B905-FB23B7BEC6FF}" destId="{6B659596-BA24-4BF8-94B5-2144DFCA86F2}" srcOrd="0" destOrd="0" presId="urn:microsoft.com/office/officeart/2005/8/layout/radial4"/>
    <dgm:cxn modelId="{4BB0996A-431F-4A24-90FE-5B2D162BC31F}" type="presOf" srcId="{C5EC39B4-5E4D-4FF2-9491-72A85FEC65F2}" destId="{5D5DB34C-668B-414B-BC64-292A0B63AD62}" srcOrd="0" destOrd="0" presId="urn:microsoft.com/office/officeart/2005/8/layout/radial4"/>
    <dgm:cxn modelId="{7801F16D-DEB2-4B52-B8AA-2B6B1CBAD973}" type="presOf" srcId="{D6483B42-55CF-4D00-9235-7368A6BA2B89}" destId="{E32BCECE-F021-440F-8EB6-E03FFD7A4FDE}" srcOrd="0" destOrd="0" presId="urn:microsoft.com/office/officeart/2005/8/layout/radial4"/>
    <dgm:cxn modelId="{644D785C-045E-4635-84D3-C34B7AD9399B}" type="presOf" srcId="{532FC470-E1C2-48FE-B632-8BB918F0CD73}" destId="{C1CB4FD3-15E5-4012-BD72-B9DEA9BACE24}" srcOrd="0" destOrd="0" presId="urn:microsoft.com/office/officeart/2005/8/layout/radial4"/>
    <dgm:cxn modelId="{2E514C97-2F93-449F-9A59-575062E3DF85}" type="presOf" srcId="{844EDDE5-B5EE-4FE0-9BE6-AE61BF95FC2A}" destId="{70011AB4-94F9-4B7F-9A04-AE1C78C6197E}" srcOrd="0" destOrd="0" presId="urn:microsoft.com/office/officeart/2005/8/layout/radial4"/>
    <dgm:cxn modelId="{BE497ADC-B373-4380-9607-AFE4E8C2801F}" type="presOf" srcId="{B26D8FD6-888F-409E-B822-D47C95032CF8}" destId="{0A57A23D-2B0B-44C4-BBA6-C7E8BB969706}" srcOrd="0" destOrd="0" presId="urn:microsoft.com/office/officeart/2005/8/layout/radial4"/>
    <dgm:cxn modelId="{56EBCDA3-8E61-49B1-9982-9D2318C916BC}" type="presOf" srcId="{681088EF-8C8B-4506-88AE-B7E47FB08CE5}" destId="{8FB958A7-4A7C-4A80-A568-C2000BFC57D3}" srcOrd="0" destOrd="0" presId="urn:microsoft.com/office/officeart/2005/8/layout/radial4"/>
    <dgm:cxn modelId="{17A8AB97-26F3-460F-A0F6-23EE8AE749A2}" type="presOf" srcId="{F0771B3E-137F-491A-8000-C97BFF8F4A66}" destId="{AB8F0600-D896-42BA-834F-332ADA5D6A02}" srcOrd="0" destOrd="0" presId="urn:microsoft.com/office/officeart/2005/8/layout/radial4"/>
    <dgm:cxn modelId="{B676B959-B3DB-429A-A1B2-DDA4A536068F}" srcId="{844EDDE5-B5EE-4FE0-9BE6-AE61BF95FC2A}" destId="{F1F72ADA-C5FD-48EF-BB70-A66AD1301832}" srcOrd="10" destOrd="0" parTransId="{6A95D0CA-DD38-414B-98B8-B82EB07556E3}" sibTransId="{28C7F45B-5F00-4830-A763-265593DB695E}"/>
    <dgm:cxn modelId="{0AA70F34-CA1C-4AF3-BE71-3F6FA64FAFFD}" type="presOf" srcId="{9CC87018-D488-4E01-A6B1-592ECF19EF31}" destId="{7BFB2966-25C4-4B6F-A251-5BE473B24668}" srcOrd="0" destOrd="0" presId="urn:microsoft.com/office/officeart/2005/8/layout/radial4"/>
    <dgm:cxn modelId="{879114C3-4F72-4DF4-A95E-03559494981F}" type="presOf" srcId="{BBE8DA28-DCA3-4292-B89A-FDDB2A33E12F}" destId="{564A5D1A-E9FE-4C8C-B3F9-579AFBDAC1EE}" srcOrd="0" destOrd="0" presId="urn:microsoft.com/office/officeart/2005/8/layout/radial4"/>
    <dgm:cxn modelId="{2ECAE68C-2C67-4B13-A19D-D493F3E21870}" type="presOf" srcId="{0192E91F-64BC-4704-B722-33BD7D050D9B}" destId="{9EB6968D-702A-4E79-82CC-4550D3D33F6C}" srcOrd="0" destOrd="0" presId="urn:microsoft.com/office/officeart/2005/8/layout/radial4"/>
    <dgm:cxn modelId="{3D793ADC-AE92-4E8E-9515-B15A04273019}" type="presOf" srcId="{B2472BC9-120D-4044-9CFE-40E251A5723E}" destId="{C649810C-533A-46F4-A310-529FB06CDD0A}" srcOrd="0" destOrd="0" presId="urn:microsoft.com/office/officeart/2005/8/layout/radial4"/>
    <dgm:cxn modelId="{1DE0A6CB-808C-4F34-A7C3-945275A695B1}" type="presOf" srcId="{48918A0C-2A91-46B3-A048-F5BD51A4F24E}" destId="{83BDC3AA-F6F9-4C91-8660-01CF5C82301D}" srcOrd="0" destOrd="0" presId="urn:microsoft.com/office/officeart/2005/8/layout/radial4"/>
    <dgm:cxn modelId="{932A8055-5B7A-44F3-86B4-B0DA0D66732B}" srcId="{844EDDE5-B5EE-4FE0-9BE6-AE61BF95FC2A}" destId="{B2472BC9-120D-4044-9CFE-40E251A5723E}" srcOrd="0" destOrd="0" parTransId="{3C321F21-A232-4EC9-86F1-C0C2350E0603}" sibTransId="{C5335850-0FAA-4DD4-96D2-486326798AC8}"/>
    <dgm:cxn modelId="{4D6D6971-6848-4791-91E9-7C60768DF1CB}" srcId="{844EDDE5-B5EE-4FE0-9BE6-AE61BF95FC2A}" destId="{319A7133-B129-41F2-8111-48BAAD078FE6}" srcOrd="7" destOrd="0" parTransId="{9CC87018-D488-4E01-A6B1-592ECF19EF31}" sibTransId="{554C92C8-3392-467E-8F54-DFEFACB41AD4}"/>
    <dgm:cxn modelId="{24C40A66-B261-4E67-BB33-D5599BC1FE2E}" type="presOf" srcId="{F1F72ADA-C5FD-48EF-BB70-A66AD1301832}" destId="{12368016-7F3E-4AB0-88FF-DE1DC32D77F3}" srcOrd="0" destOrd="0" presId="urn:microsoft.com/office/officeart/2005/8/layout/radial4"/>
    <dgm:cxn modelId="{632B6979-08A8-4A16-9F55-3DCBC3B391C2}" type="presOf" srcId="{5383CDD2-292F-4F6A-867C-3672451E7AB6}" destId="{6BB20994-CFB3-408B-B1E8-D62AFB1BA786}" srcOrd="0" destOrd="0" presId="urn:microsoft.com/office/officeart/2005/8/layout/radial4"/>
    <dgm:cxn modelId="{C4AFA4D3-C2DA-440C-8216-792EA7C2DEC7}" type="presOf" srcId="{4889D3A9-4C92-47DD-844E-8A7C6292993C}" destId="{E642C99C-8424-4E24-81D4-83366B14BA6E}" srcOrd="0" destOrd="0" presId="urn:microsoft.com/office/officeart/2005/8/layout/radial4"/>
    <dgm:cxn modelId="{DD30777A-8B6D-4300-8444-7E9F06085D66}" type="presParOf" srcId="{0A57A23D-2B0B-44C4-BBA6-C7E8BB969706}" destId="{70011AB4-94F9-4B7F-9A04-AE1C78C6197E}" srcOrd="0" destOrd="0" presId="urn:microsoft.com/office/officeart/2005/8/layout/radial4"/>
    <dgm:cxn modelId="{E498B83B-3BC8-4551-930E-FE6E38ABD7C0}" type="presParOf" srcId="{0A57A23D-2B0B-44C4-BBA6-C7E8BB969706}" destId="{79252576-6F7A-4A03-86D0-635DA4A3EB19}" srcOrd="1" destOrd="0" presId="urn:microsoft.com/office/officeart/2005/8/layout/radial4"/>
    <dgm:cxn modelId="{A9BC8D2D-68EA-4F88-B3E2-328272EB0004}" type="presParOf" srcId="{0A57A23D-2B0B-44C4-BBA6-C7E8BB969706}" destId="{C649810C-533A-46F4-A310-529FB06CDD0A}" srcOrd="2" destOrd="0" presId="urn:microsoft.com/office/officeart/2005/8/layout/radial4"/>
    <dgm:cxn modelId="{1B6ED291-009D-4F35-B7FA-71B4FC3DF304}" type="presParOf" srcId="{0A57A23D-2B0B-44C4-BBA6-C7E8BB969706}" destId="{6BB20994-CFB3-408B-B1E8-D62AFB1BA786}" srcOrd="3" destOrd="0" presId="urn:microsoft.com/office/officeart/2005/8/layout/radial4"/>
    <dgm:cxn modelId="{F08BFCC9-00C8-42FB-9745-E823FFE7F626}" type="presParOf" srcId="{0A57A23D-2B0B-44C4-BBA6-C7E8BB969706}" destId="{9EB6968D-702A-4E79-82CC-4550D3D33F6C}" srcOrd="4" destOrd="0" presId="urn:microsoft.com/office/officeart/2005/8/layout/radial4"/>
    <dgm:cxn modelId="{BAAFF7AF-586E-4FF3-99C6-37B9F3A7D32F}" type="presParOf" srcId="{0A57A23D-2B0B-44C4-BBA6-C7E8BB969706}" destId="{AB8F0600-D896-42BA-834F-332ADA5D6A02}" srcOrd="5" destOrd="0" presId="urn:microsoft.com/office/officeart/2005/8/layout/radial4"/>
    <dgm:cxn modelId="{5F1FE152-C345-4B67-B5BB-6361423387BE}" type="presParOf" srcId="{0A57A23D-2B0B-44C4-BBA6-C7E8BB969706}" destId="{94C6EE7E-646D-42B5-830C-442E9F622C7E}" srcOrd="6" destOrd="0" presId="urn:microsoft.com/office/officeart/2005/8/layout/radial4"/>
    <dgm:cxn modelId="{9933497A-CA20-4C30-B72A-73D7B6472FE1}" type="presParOf" srcId="{0A57A23D-2B0B-44C4-BBA6-C7E8BB969706}" destId="{564A5D1A-E9FE-4C8C-B3F9-579AFBDAC1EE}" srcOrd="7" destOrd="0" presId="urn:microsoft.com/office/officeart/2005/8/layout/radial4"/>
    <dgm:cxn modelId="{B14B84BB-D96D-448C-B37C-9175ADE17303}" type="presParOf" srcId="{0A57A23D-2B0B-44C4-BBA6-C7E8BB969706}" destId="{A1974401-9881-427E-8DAE-3B6AE396C3EB}" srcOrd="8" destOrd="0" presId="urn:microsoft.com/office/officeart/2005/8/layout/radial4"/>
    <dgm:cxn modelId="{FE8224BF-1785-4F66-B155-DA95A3CCCC23}" type="presParOf" srcId="{0A57A23D-2B0B-44C4-BBA6-C7E8BB969706}" destId="{B31FFE13-1BFC-4E28-A3DB-04B3D76683B8}" srcOrd="9" destOrd="0" presId="urn:microsoft.com/office/officeart/2005/8/layout/radial4"/>
    <dgm:cxn modelId="{87AA212F-AF1E-43AD-B663-32A3ACACA6A8}" type="presParOf" srcId="{0A57A23D-2B0B-44C4-BBA6-C7E8BB969706}" destId="{1DBDE156-06F1-4BB3-A874-DAC727A24AB5}" srcOrd="10" destOrd="0" presId="urn:microsoft.com/office/officeart/2005/8/layout/radial4"/>
    <dgm:cxn modelId="{6D08325A-C3FB-401B-BF9A-1B0369A2A3FD}" type="presParOf" srcId="{0A57A23D-2B0B-44C4-BBA6-C7E8BB969706}" destId="{C1CB4FD3-15E5-4012-BD72-B9DEA9BACE24}" srcOrd="11" destOrd="0" presId="urn:microsoft.com/office/officeart/2005/8/layout/radial4"/>
    <dgm:cxn modelId="{EEA0CFB9-8F82-4319-8C22-1C1B19112AE2}" type="presParOf" srcId="{0A57A23D-2B0B-44C4-BBA6-C7E8BB969706}" destId="{6B659596-BA24-4BF8-94B5-2144DFCA86F2}" srcOrd="12" destOrd="0" presId="urn:microsoft.com/office/officeart/2005/8/layout/radial4"/>
    <dgm:cxn modelId="{0DC582F3-641A-45F5-B4FB-E246542E8443}" type="presParOf" srcId="{0A57A23D-2B0B-44C4-BBA6-C7E8BB969706}" destId="{83BDC3AA-F6F9-4C91-8660-01CF5C82301D}" srcOrd="13" destOrd="0" presId="urn:microsoft.com/office/officeart/2005/8/layout/radial4"/>
    <dgm:cxn modelId="{2A84922E-FEC1-45EA-BD8D-07DE6FFBD98F}" type="presParOf" srcId="{0A57A23D-2B0B-44C4-BBA6-C7E8BB969706}" destId="{E642C99C-8424-4E24-81D4-83366B14BA6E}" srcOrd="14" destOrd="0" presId="urn:microsoft.com/office/officeart/2005/8/layout/radial4"/>
    <dgm:cxn modelId="{3883B14E-F65F-41E7-A3C5-3FDD5BF10A03}" type="presParOf" srcId="{0A57A23D-2B0B-44C4-BBA6-C7E8BB969706}" destId="{7BFB2966-25C4-4B6F-A251-5BE473B24668}" srcOrd="15" destOrd="0" presId="urn:microsoft.com/office/officeart/2005/8/layout/radial4"/>
    <dgm:cxn modelId="{EEEECE27-AAEF-4EF9-AC93-65B4A60CF9AF}" type="presParOf" srcId="{0A57A23D-2B0B-44C4-BBA6-C7E8BB969706}" destId="{FE536DDE-4294-4DC5-8343-EECF092757EA}" srcOrd="16" destOrd="0" presId="urn:microsoft.com/office/officeart/2005/8/layout/radial4"/>
    <dgm:cxn modelId="{F3976ED1-A78C-41AE-B484-62DF3B92FBD7}" type="presParOf" srcId="{0A57A23D-2B0B-44C4-BBA6-C7E8BB969706}" destId="{001BDE50-608D-43F3-A342-9DA4131D67A2}" srcOrd="17" destOrd="0" presId="urn:microsoft.com/office/officeart/2005/8/layout/radial4"/>
    <dgm:cxn modelId="{5E574BC2-1405-4456-B8B5-D02DB269935A}" type="presParOf" srcId="{0A57A23D-2B0B-44C4-BBA6-C7E8BB969706}" destId="{E66C24FA-4254-46B4-8630-FDD8A293D34A}" srcOrd="18" destOrd="0" presId="urn:microsoft.com/office/officeart/2005/8/layout/radial4"/>
    <dgm:cxn modelId="{AF505D32-4888-449E-9D63-9D84656E84E1}" type="presParOf" srcId="{0A57A23D-2B0B-44C4-BBA6-C7E8BB969706}" destId="{E32BCECE-F021-440F-8EB6-E03FFD7A4FDE}" srcOrd="19" destOrd="0" presId="urn:microsoft.com/office/officeart/2005/8/layout/radial4"/>
    <dgm:cxn modelId="{0F3A086F-0B64-4410-B08A-63A7156608B2}" type="presParOf" srcId="{0A57A23D-2B0B-44C4-BBA6-C7E8BB969706}" destId="{8FB958A7-4A7C-4A80-A568-C2000BFC57D3}" srcOrd="20" destOrd="0" presId="urn:microsoft.com/office/officeart/2005/8/layout/radial4"/>
    <dgm:cxn modelId="{B38EE95C-3F87-4DF2-83D4-5A180B852AC6}" type="presParOf" srcId="{0A57A23D-2B0B-44C4-BBA6-C7E8BB969706}" destId="{C07A3C34-92DC-4320-9F60-17B211A91EF9}" srcOrd="21" destOrd="0" presId="urn:microsoft.com/office/officeart/2005/8/layout/radial4"/>
    <dgm:cxn modelId="{B83972F4-53DA-44BA-9469-29704D8B4935}" type="presParOf" srcId="{0A57A23D-2B0B-44C4-BBA6-C7E8BB969706}" destId="{12368016-7F3E-4AB0-88FF-DE1DC32D77F3}" srcOrd="22" destOrd="0" presId="urn:microsoft.com/office/officeart/2005/8/layout/radial4"/>
    <dgm:cxn modelId="{2C7958B4-86A4-4116-BFA8-0259C7D1750F}" type="presParOf" srcId="{0A57A23D-2B0B-44C4-BBA6-C7E8BB969706}" destId="{5D5DB34C-668B-414B-BC64-292A0B63AD62}" srcOrd="23" destOrd="0" presId="urn:microsoft.com/office/officeart/2005/8/layout/radial4"/>
    <dgm:cxn modelId="{6C883CBE-DD40-4EBD-A5E8-E5C81917448B}" type="presParOf" srcId="{0A57A23D-2B0B-44C4-BBA6-C7E8BB969706}" destId="{EB1FF678-C7D3-48BD-9DCE-F38132B85A0D}" srcOrd="2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D41B2F-86D4-4F79-B94F-07672D835633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E1050C4-A196-49B6-B484-A78F298D9485}">
      <dgm:prSet custT="1"/>
      <dgm:spPr/>
      <dgm:t>
        <a:bodyPr/>
        <a:lstStyle/>
        <a:p>
          <a:r>
            <a:rPr lang="ru-RU" sz="2000" b="1" dirty="0" err="1" smtClean="0"/>
            <a:t>Зароновский</a:t>
          </a:r>
          <a:endParaRPr lang="ru-RU" sz="2000" b="1" dirty="0"/>
        </a:p>
      </dgm:t>
    </dgm:pt>
    <dgm:pt modelId="{B9DFF113-52F9-48B9-80C6-95BA259A8226}" type="parTrans" cxnId="{238CB49A-A296-4D4C-99F6-98BDDBD4C4C0}">
      <dgm:prSet/>
      <dgm:spPr/>
      <dgm:t>
        <a:bodyPr/>
        <a:lstStyle/>
        <a:p>
          <a:endParaRPr lang="ru-RU"/>
        </a:p>
      </dgm:t>
    </dgm:pt>
    <dgm:pt modelId="{4097EEFB-C2DD-4D21-9D11-8FD42B2DCDD8}" type="sibTrans" cxnId="{238CB49A-A296-4D4C-99F6-98BDDBD4C4C0}">
      <dgm:prSet/>
      <dgm:spPr/>
      <dgm:t>
        <a:bodyPr/>
        <a:lstStyle/>
        <a:p>
          <a:endParaRPr lang="ru-RU"/>
        </a:p>
      </dgm:t>
    </dgm:pt>
    <dgm:pt modelId="{592A2793-06EC-43D8-BDD8-673F1F5444C2}">
      <dgm:prSet custT="1"/>
      <dgm:spPr/>
      <dgm:t>
        <a:bodyPr/>
        <a:lstStyle/>
        <a:p>
          <a:r>
            <a:rPr lang="ru-RU" sz="2000" b="1" dirty="0" err="1" smtClean="0"/>
            <a:t>Вороновский</a:t>
          </a:r>
          <a:r>
            <a:rPr lang="ru-RU" sz="2000" b="1" dirty="0" smtClean="0"/>
            <a:t>, </a:t>
          </a:r>
          <a:r>
            <a:rPr lang="ru-RU" sz="2000" b="1" dirty="0" err="1" smtClean="0"/>
            <a:t>Мазоловский</a:t>
          </a:r>
          <a:endParaRPr lang="ru-RU" sz="2000" b="1" dirty="0"/>
        </a:p>
      </dgm:t>
    </dgm:pt>
    <dgm:pt modelId="{5E035AE0-401E-48CF-9CF6-F1977E6517B5}" type="parTrans" cxnId="{B85DE6E4-D6CA-49A9-B7CB-C93A25165224}">
      <dgm:prSet/>
      <dgm:spPr/>
      <dgm:t>
        <a:bodyPr/>
        <a:lstStyle/>
        <a:p>
          <a:endParaRPr lang="ru-RU"/>
        </a:p>
      </dgm:t>
    </dgm:pt>
    <dgm:pt modelId="{5F75AD5D-0C1B-4380-8DCB-2F4B5F2B63AC}" type="sibTrans" cxnId="{B85DE6E4-D6CA-49A9-B7CB-C93A25165224}">
      <dgm:prSet/>
      <dgm:spPr/>
      <dgm:t>
        <a:bodyPr/>
        <a:lstStyle/>
        <a:p>
          <a:endParaRPr lang="ru-RU"/>
        </a:p>
      </dgm:t>
    </dgm:pt>
    <dgm:pt modelId="{5230904C-5C3A-4505-9DAB-F858B735C350}">
      <dgm:prSet/>
      <dgm:spPr/>
      <dgm:t>
        <a:bodyPr/>
        <a:lstStyle/>
        <a:p>
          <a:r>
            <a:rPr lang="ru-RU" dirty="0" smtClean="0">
              <a:solidFill>
                <a:srgbClr val="FFC000"/>
              </a:solidFill>
            </a:rPr>
            <a:t>от 11 до 30 %</a:t>
          </a:r>
          <a:endParaRPr lang="ru-RU" dirty="0">
            <a:solidFill>
              <a:srgbClr val="FFC000"/>
            </a:solidFill>
          </a:endParaRPr>
        </a:p>
      </dgm:t>
    </dgm:pt>
    <dgm:pt modelId="{2530353D-1387-4B85-B09D-5C1036BD23A2}" type="parTrans" cxnId="{FDB4062F-F93D-4E3D-AA38-6508B50EF7A4}">
      <dgm:prSet/>
      <dgm:spPr/>
      <dgm:t>
        <a:bodyPr/>
        <a:lstStyle/>
        <a:p>
          <a:endParaRPr lang="ru-RU"/>
        </a:p>
      </dgm:t>
    </dgm:pt>
    <dgm:pt modelId="{19A1E835-6848-4A5E-8123-299147B41242}" type="sibTrans" cxnId="{FDB4062F-F93D-4E3D-AA38-6508B50EF7A4}">
      <dgm:prSet/>
      <dgm:spPr/>
      <dgm:t>
        <a:bodyPr/>
        <a:lstStyle/>
        <a:p>
          <a:endParaRPr lang="ru-RU"/>
        </a:p>
      </dgm:t>
    </dgm:pt>
    <dgm:pt modelId="{63176A33-82E8-47AF-935E-41F20DA2C5B3}">
      <dgm:prSet/>
      <dgm:spPr/>
      <dgm:t>
        <a:bodyPr/>
        <a:lstStyle/>
        <a:p>
          <a:r>
            <a:rPr lang="ru-RU" dirty="0" smtClean="0">
              <a:solidFill>
                <a:srgbClr val="FFC000"/>
              </a:solidFill>
            </a:rPr>
            <a:t>от 6 до 10 %</a:t>
          </a:r>
          <a:endParaRPr lang="ru-RU" dirty="0">
            <a:solidFill>
              <a:srgbClr val="FFC000"/>
            </a:solidFill>
          </a:endParaRPr>
        </a:p>
      </dgm:t>
    </dgm:pt>
    <dgm:pt modelId="{5AEBB22F-1CEA-457F-8A38-D4D0AD3D963E}" type="parTrans" cxnId="{C7A189C9-8797-4F30-A54D-AEDDF7A4717C}">
      <dgm:prSet/>
      <dgm:spPr/>
      <dgm:t>
        <a:bodyPr/>
        <a:lstStyle/>
        <a:p>
          <a:endParaRPr lang="ru-RU"/>
        </a:p>
      </dgm:t>
    </dgm:pt>
    <dgm:pt modelId="{B6CCB3AA-CCCE-4A54-8DFE-8B8CACB7035C}" type="sibTrans" cxnId="{C7A189C9-8797-4F30-A54D-AEDDF7A4717C}">
      <dgm:prSet/>
      <dgm:spPr/>
      <dgm:t>
        <a:bodyPr/>
        <a:lstStyle/>
        <a:p>
          <a:endParaRPr lang="ru-RU"/>
        </a:p>
      </dgm:t>
    </dgm:pt>
    <dgm:pt modelId="{1FC5EB6C-AD63-41F0-9CC7-AA7C2395E21F}">
      <dgm:prSet custT="1"/>
      <dgm:spPr/>
      <dgm:t>
        <a:bodyPr/>
        <a:lstStyle/>
        <a:p>
          <a:r>
            <a:rPr lang="ru-RU" sz="2000" b="1" baseline="0" dirty="0" err="1" smtClean="0"/>
            <a:t>Вымнянский</a:t>
          </a:r>
          <a:r>
            <a:rPr lang="ru-RU" sz="2000" b="1" baseline="0" dirty="0" smtClean="0"/>
            <a:t>, </a:t>
          </a:r>
          <a:r>
            <a:rPr lang="ru-RU" sz="2000" b="1" baseline="0" dirty="0" err="1" smtClean="0"/>
            <a:t>Куринский</a:t>
          </a:r>
          <a:endParaRPr lang="ru-RU" sz="2000" b="1" dirty="0"/>
        </a:p>
      </dgm:t>
    </dgm:pt>
    <dgm:pt modelId="{0E597CF3-57A6-4C4A-BA90-B0001BA0F762}" type="parTrans" cxnId="{86190AA0-6D83-4656-B253-6EA05205BDC7}">
      <dgm:prSet/>
      <dgm:spPr/>
      <dgm:t>
        <a:bodyPr/>
        <a:lstStyle/>
        <a:p>
          <a:endParaRPr lang="ru-RU"/>
        </a:p>
      </dgm:t>
    </dgm:pt>
    <dgm:pt modelId="{F7E0DBC7-94B0-4761-AA34-385AC4FF164B}" type="sibTrans" cxnId="{86190AA0-6D83-4656-B253-6EA05205BDC7}">
      <dgm:prSet/>
      <dgm:spPr/>
      <dgm:t>
        <a:bodyPr/>
        <a:lstStyle/>
        <a:p>
          <a:endParaRPr lang="ru-RU"/>
        </a:p>
      </dgm:t>
    </dgm:pt>
    <dgm:pt modelId="{94DD4F04-6261-42FB-B60B-70777D3B3C57}">
      <dgm:prSet/>
      <dgm:spPr/>
      <dgm:t>
        <a:bodyPr/>
        <a:lstStyle/>
        <a:p>
          <a:r>
            <a:rPr lang="ru-RU" dirty="0" smtClean="0">
              <a:solidFill>
                <a:srgbClr val="FFC000"/>
              </a:solidFill>
            </a:rPr>
            <a:t>до 5 %</a:t>
          </a:r>
          <a:endParaRPr lang="ru-RU" dirty="0">
            <a:solidFill>
              <a:srgbClr val="FFC000"/>
            </a:solidFill>
          </a:endParaRPr>
        </a:p>
      </dgm:t>
    </dgm:pt>
    <dgm:pt modelId="{9E45D568-50E9-4F54-B138-835E48110D32}" type="parTrans" cxnId="{C7D4F95B-ABB7-4518-9EEC-9AE8933ED048}">
      <dgm:prSet/>
      <dgm:spPr/>
      <dgm:t>
        <a:bodyPr/>
        <a:lstStyle/>
        <a:p>
          <a:endParaRPr lang="ru-RU"/>
        </a:p>
      </dgm:t>
    </dgm:pt>
    <dgm:pt modelId="{16969C4F-684D-431D-8741-7BC64144EF97}" type="sibTrans" cxnId="{C7D4F95B-ABB7-4518-9EEC-9AE8933ED048}">
      <dgm:prSet/>
      <dgm:spPr/>
      <dgm:t>
        <a:bodyPr/>
        <a:lstStyle/>
        <a:p>
          <a:endParaRPr lang="ru-RU"/>
        </a:p>
      </dgm:t>
    </dgm:pt>
    <dgm:pt modelId="{AEDA3DEE-E688-4ADB-A404-7B0D8876FF4C}" type="pres">
      <dgm:prSet presAssocID="{44D41B2F-86D4-4F79-B94F-07672D83563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0769C-2C7A-47E3-9D61-A99C85D0C0CB}" type="pres">
      <dgm:prSet presAssocID="{94DD4F04-6261-42FB-B60B-70777D3B3C57}" presName="linNode" presStyleCnt="0"/>
      <dgm:spPr/>
    </dgm:pt>
    <dgm:pt modelId="{990A3732-8EDB-4514-A991-93355AC667DE}" type="pres">
      <dgm:prSet presAssocID="{94DD4F04-6261-42FB-B60B-70777D3B3C57}" presName="parentText" presStyleLbl="node1" presStyleIdx="0" presStyleCnt="3" custLinFactNeighborX="-155" custLinFactNeighborY="3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8A43A4-E2CD-43C9-B306-94A422C13044}" type="pres">
      <dgm:prSet presAssocID="{94DD4F04-6261-42FB-B60B-70777D3B3C5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B6912B-386C-43DD-9C98-50A82C9B090D}" type="pres">
      <dgm:prSet presAssocID="{16969C4F-684D-431D-8741-7BC64144EF97}" presName="sp" presStyleCnt="0"/>
      <dgm:spPr/>
    </dgm:pt>
    <dgm:pt modelId="{5FFDB0C6-8424-4680-A097-D494B92EA86D}" type="pres">
      <dgm:prSet presAssocID="{63176A33-82E8-47AF-935E-41F20DA2C5B3}" presName="linNode" presStyleCnt="0"/>
      <dgm:spPr/>
    </dgm:pt>
    <dgm:pt modelId="{DB07B859-D486-4C81-9A36-0BC2BBDF267A}" type="pres">
      <dgm:prSet presAssocID="{63176A33-82E8-47AF-935E-41F20DA2C5B3}" presName="parentText" presStyleLbl="node1" presStyleIdx="1" presStyleCnt="3" custLinFactNeighborX="0" custLinFactNeighborY="63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CB1E34-1424-4EDF-8D28-5915C45BFEB7}" type="pres">
      <dgm:prSet presAssocID="{63176A33-82E8-47AF-935E-41F20DA2C5B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273CDC-F7F7-40E6-8D0D-972EAA8B608A}" type="pres">
      <dgm:prSet presAssocID="{B6CCB3AA-CCCE-4A54-8DFE-8B8CACB7035C}" presName="sp" presStyleCnt="0"/>
      <dgm:spPr/>
    </dgm:pt>
    <dgm:pt modelId="{4A14FA71-BCEE-40B8-BD49-AA0FB4363DA5}" type="pres">
      <dgm:prSet presAssocID="{5230904C-5C3A-4505-9DAB-F858B735C350}" presName="linNode" presStyleCnt="0"/>
      <dgm:spPr/>
    </dgm:pt>
    <dgm:pt modelId="{608A9A4F-9B28-45E9-8A7D-974A96C20728}" type="pres">
      <dgm:prSet presAssocID="{5230904C-5C3A-4505-9DAB-F858B735C35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DA1F2-3468-41CD-B3AD-9BECF53970F8}" type="pres">
      <dgm:prSet presAssocID="{5230904C-5C3A-4505-9DAB-F858B735C350}" presName="descendantText" presStyleLbl="alignAccFollowNode1" presStyleIdx="2" presStyleCnt="3" custScaleY="140919" custLinFactNeighborX="13041" custLinFactNeighborY="-13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5DE6E4-D6CA-49A9-B7CB-C93A25165224}" srcId="{5230904C-5C3A-4505-9DAB-F858B735C350}" destId="{592A2793-06EC-43D8-BDD8-673F1F5444C2}" srcOrd="0" destOrd="0" parTransId="{5E035AE0-401E-48CF-9CF6-F1977E6517B5}" sibTransId="{5F75AD5D-0C1B-4380-8DCB-2F4B5F2B63AC}"/>
    <dgm:cxn modelId="{6E1814BA-5AF9-46FB-8EC5-51498465DF16}" type="presOf" srcId="{94DD4F04-6261-42FB-B60B-70777D3B3C57}" destId="{990A3732-8EDB-4514-A991-93355AC667DE}" srcOrd="0" destOrd="0" presId="urn:microsoft.com/office/officeart/2005/8/layout/vList5"/>
    <dgm:cxn modelId="{C7D4F95B-ABB7-4518-9EEC-9AE8933ED048}" srcId="{44D41B2F-86D4-4F79-B94F-07672D835633}" destId="{94DD4F04-6261-42FB-B60B-70777D3B3C57}" srcOrd="0" destOrd="0" parTransId="{9E45D568-50E9-4F54-B138-835E48110D32}" sibTransId="{16969C4F-684D-431D-8741-7BC64144EF97}"/>
    <dgm:cxn modelId="{C7A189C9-8797-4F30-A54D-AEDDF7A4717C}" srcId="{44D41B2F-86D4-4F79-B94F-07672D835633}" destId="{63176A33-82E8-47AF-935E-41F20DA2C5B3}" srcOrd="1" destOrd="0" parTransId="{5AEBB22F-1CEA-457F-8A38-D4D0AD3D963E}" sibTransId="{B6CCB3AA-CCCE-4A54-8DFE-8B8CACB7035C}"/>
    <dgm:cxn modelId="{CBD953CF-E3C3-4EA4-A07A-890AE3B24687}" type="presOf" srcId="{63176A33-82E8-47AF-935E-41F20DA2C5B3}" destId="{DB07B859-D486-4C81-9A36-0BC2BBDF267A}" srcOrd="0" destOrd="0" presId="urn:microsoft.com/office/officeart/2005/8/layout/vList5"/>
    <dgm:cxn modelId="{2BE71D61-B1D6-4D40-9DDE-6F6BD1C25DDD}" type="presOf" srcId="{7E1050C4-A196-49B6-B484-A78F298D9485}" destId="{25CB1E34-1424-4EDF-8D28-5915C45BFEB7}" srcOrd="0" destOrd="0" presId="urn:microsoft.com/office/officeart/2005/8/layout/vList5"/>
    <dgm:cxn modelId="{B05EDDCA-A4FF-430A-A774-2B38F82A130E}" type="presOf" srcId="{44D41B2F-86D4-4F79-B94F-07672D835633}" destId="{AEDA3DEE-E688-4ADB-A404-7B0D8876FF4C}" srcOrd="0" destOrd="0" presId="urn:microsoft.com/office/officeart/2005/8/layout/vList5"/>
    <dgm:cxn modelId="{FDB4062F-F93D-4E3D-AA38-6508B50EF7A4}" srcId="{44D41B2F-86D4-4F79-B94F-07672D835633}" destId="{5230904C-5C3A-4505-9DAB-F858B735C350}" srcOrd="2" destOrd="0" parTransId="{2530353D-1387-4B85-B09D-5C1036BD23A2}" sibTransId="{19A1E835-6848-4A5E-8123-299147B41242}"/>
    <dgm:cxn modelId="{86190AA0-6D83-4656-B253-6EA05205BDC7}" srcId="{94DD4F04-6261-42FB-B60B-70777D3B3C57}" destId="{1FC5EB6C-AD63-41F0-9CC7-AA7C2395E21F}" srcOrd="0" destOrd="0" parTransId="{0E597CF3-57A6-4C4A-BA90-B0001BA0F762}" sibTransId="{F7E0DBC7-94B0-4761-AA34-385AC4FF164B}"/>
    <dgm:cxn modelId="{238CB49A-A296-4D4C-99F6-98BDDBD4C4C0}" srcId="{63176A33-82E8-47AF-935E-41F20DA2C5B3}" destId="{7E1050C4-A196-49B6-B484-A78F298D9485}" srcOrd="0" destOrd="0" parTransId="{B9DFF113-52F9-48B9-80C6-95BA259A8226}" sibTransId="{4097EEFB-C2DD-4D21-9D11-8FD42B2DCDD8}"/>
    <dgm:cxn modelId="{E3740D78-5DB1-451F-BD35-08FE802D5FF6}" type="presOf" srcId="{592A2793-06EC-43D8-BDD8-673F1F5444C2}" destId="{BEBDA1F2-3468-41CD-B3AD-9BECF53970F8}" srcOrd="0" destOrd="0" presId="urn:microsoft.com/office/officeart/2005/8/layout/vList5"/>
    <dgm:cxn modelId="{1895E6DC-B8E9-4E5C-B653-015A8F2979AD}" type="presOf" srcId="{5230904C-5C3A-4505-9DAB-F858B735C350}" destId="{608A9A4F-9B28-45E9-8A7D-974A96C20728}" srcOrd="0" destOrd="0" presId="urn:microsoft.com/office/officeart/2005/8/layout/vList5"/>
    <dgm:cxn modelId="{5A682D87-367F-4556-B8AB-19FA02111232}" type="presOf" srcId="{1FC5EB6C-AD63-41F0-9CC7-AA7C2395E21F}" destId="{AB8A43A4-E2CD-43C9-B306-94A422C13044}" srcOrd="0" destOrd="0" presId="urn:microsoft.com/office/officeart/2005/8/layout/vList5"/>
    <dgm:cxn modelId="{8CDAF6D8-7236-42C9-9ACA-564884D6645F}" type="presParOf" srcId="{AEDA3DEE-E688-4ADB-A404-7B0D8876FF4C}" destId="{5040769C-2C7A-47E3-9D61-A99C85D0C0CB}" srcOrd="0" destOrd="0" presId="urn:microsoft.com/office/officeart/2005/8/layout/vList5"/>
    <dgm:cxn modelId="{C191A980-3B17-48E2-9197-1F84815DA807}" type="presParOf" srcId="{5040769C-2C7A-47E3-9D61-A99C85D0C0CB}" destId="{990A3732-8EDB-4514-A991-93355AC667DE}" srcOrd="0" destOrd="0" presId="urn:microsoft.com/office/officeart/2005/8/layout/vList5"/>
    <dgm:cxn modelId="{D4C3279F-08C1-442B-BC42-DDAF2739B889}" type="presParOf" srcId="{5040769C-2C7A-47E3-9D61-A99C85D0C0CB}" destId="{AB8A43A4-E2CD-43C9-B306-94A422C13044}" srcOrd="1" destOrd="0" presId="urn:microsoft.com/office/officeart/2005/8/layout/vList5"/>
    <dgm:cxn modelId="{D83FA64C-8CBA-4839-92BA-AD2BA3586152}" type="presParOf" srcId="{AEDA3DEE-E688-4ADB-A404-7B0D8876FF4C}" destId="{29B6912B-386C-43DD-9C98-50A82C9B090D}" srcOrd="1" destOrd="0" presId="urn:microsoft.com/office/officeart/2005/8/layout/vList5"/>
    <dgm:cxn modelId="{6B77F753-46A0-415F-B8EA-BD23909E8830}" type="presParOf" srcId="{AEDA3DEE-E688-4ADB-A404-7B0D8876FF4C}" destId="{5FFDB0C6-8424-4680-A097-D494B92EA86D}" srcOrd="2" destOrd="0" presId="urn:microsoft.com/office/officeart/2005/8/layout/vList5"/>
    <dgm:cxn modelId="{B02FA7F3-A8C4-43E6-99A5-F1D02C8EA1A5}" type="presParOf" srcId="{5FFDB0C6-8424-4680-A097-D494B92EA86D}" destId="{DB07B859-D486-4C81-9A36-0BC2BBDF267A}" srcOrd="0" destOrd="0" presId="urn:microsoft.com/office/officeart/2005/8/layout/vList5"/>
    <dgm:cxn modelId="{9CFC5652-43BF-449F-AFAE-BA9D5A091346}" type="presParOf" srcId="{5FFDB0C6-8424-4680-A097-D494B92EA86D}" destId="{25CB1E34-1424-4EDF-8D28-5915C45BFEB7}" srcOrd="1" destOrd="0" presId="urn:microsoft.com/office/officeart/2005/8/layout/vList5"/>
    <dgm:cxn modelId="{C6DA649A-1C39-4A27-9BCE-9A4F1AD08F4F}" type="presParOf" srcId="{AEDA3DEE-E688-4ADB-A404-7B0D8876FF4C}" destId="{7F273CDC-F7F7-40E6-8D0D-972EAA8B608A}" srcOrd="3" destOrd="0" presId="urn:microsoft.com/office/officeart/2005/8/layout/vList5"/>
    <dgm:cxn modelId="{DD79CD39-5D25-4BDA-B0B0-4732C2639DF6}" type="presParOf" srcId="{AEDA3DEE-E688-4ADB-A404-7B0D8876FF4C}" destId="{4A14FA71-BCEE-40B8-BD49-AA0FB4363DA5}" srcOrd="4" destOrd="0" presId="urn:microsoft.com/office/officeart/2005/8/layout/vList5"/>
    <dgm:cxn modelId="{4D01AD67-D213-4AE6-8B70-99499D61BC64}" type="presParOf" srcId="{4A14FA71-BCEE-40B8-BD49-AA0FB4363DA5}" destId="{608A9A4F-9B28-45E9-8A7D-974A96C20728}" srcOrd="0" destOrd="0" presId="urn:microsoft.com/office/officeart/2005/8/layout/vList5"/>
    <dgm:cxn modelId="{61B217B5-A062-4840-AE29-ABF2B7FD8079}" type="presParOf" srcId="{4A14FA71-BCEE-40B8-BD49-AA0FB4363DA5}" destId="{BEBDA1F2-3468-41CD-B3AD-9BECF53970F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11AB4-94F9-4B7F-9A04-AE1C78C6197E}">
      <dsp:nvSpPr>
        <dsp:cNvPr id="0" name=""/>
        <dsp:cNvSpPr/>
      </dsp:nvSpPr>
      <dsp:spPr>
        <a:xfrm>
          <a:off x="2157740" y="2667260"/>
          <a:ext cx="2087349" cy="1960484"/>
        </a:xfrm>
        <a:prstGeom prst="ellipse">
          <a:avLst/>
        </a:prstGeom>
        <a:gradFill rotWithShape="0">
          <a:gsLst>
            <a:gs pos="0">
              <a:schemeClr val="accent5">
                <a:lumMod val="7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baseline="0" dirty="0"/>
            <a:t>Государственные программы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i="0" kern="1200" baseline="0" dirty="0" smtClean="0"/>
            <a:t>73 010,0 </a:t>
          </a:r>
          <a:r>
            <a:rPr lang="ru-RU" sz="900" b="1" i="0" kern="1200" baseline="0" dirty="0" smtClean="0"/>
            <a:t>тыс</a:t>
          </a:r>
          <a:r>
            <a:rPr lang="ru-RU" sz="900" b="1" i="0" kern="1200" baseline="0" dirty="0"/>
            <a:t>. руб. </a:t>
          </a:r>
          <a:r>
            <a:rPr lang="ru-RU" sz="900" b="1" i="0" kern="1200" baseline="0" dirty="0" smtClean="0"/>
            <a:t>(</a:t>
          </a:r>
          <a:r>
            <a:rPr lang="en-US" sz="900" b="1" i="0" kern="1200" baseline="0" dirty="0" smtClean="0"/>
            <a:t>8</a:t>
          </a:r>
          <a:r>
            <a:rPr lang="ru-RU" sz="900" b="1" i="0" kern="1200" baseline="0" dirty="0" smtClean="0"/>
            <a:t>1</a:t>
          </a:r>
          <a:r>
            <a:rPr lang="en-US" sz="900" b="1" i="0" kern="1200" baseline="0" dirty="0" smtClean="0"/>
            <a:t>,</a:t>
          </a:r>
          <a:r>
            <a:rPr lang="ru-RU" sz="900" b="1" i="0" kern="1200" baseline="0" dirty="0" smtClean="0"/>
            <a:t>7 </a:t>
          </a:r>
          <a:r>
            <a:rPr lang="ru-RU" sz="900" b="1" i="0" kern="1200" baseline="0" dirty="0"/>
            <a:t>% расходов бюджета)</a:t>
          </a:r>
        </a:p>
      </dsp:txBody>
      <dsp:txXfrm>
        <a:off x="2463425" y="2954366"/>
        <a:ext cx="1475979" cy="1386272"/>
      </dsp:txXfrm>
    </dsp:sp>
    <dsp:sp modelId="{79252576-6F7A-4A03-86D0-635DA4A3EB19}">
      <dsp:nvSpPr>
        <dsp:cNvPr id="0" name=""/>
        <dsp:cNvSpPr/>
      </dsp:nvSpPr>
      <dsp:spPr>
        <a:xfrm rot="8999411">
          <a:off x="1112052" y="4321271"/>
          <a:ext cx="1220639" cy="36098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49810C-533A-46F4-A310-529FB06CDD0A}">
      <dsp:nvSpPr>
        <dsp:cNvPr id="0" name=""/>
        <dsp:cNvSpPr/>
      </dsp:nvSpPr>
      <dsp:spPr>
        <a:xfrm>
          <a:off x="750552" y="4024791"/>
          <a:ext cx="886638" cy="156444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u="none" kern="1200" dirty="0">
              <a:solidFill>
                <a:schemeClr val="accent1">
                  <a:lumMod val="50000"/>
                </a:schemeClr>
              </a:solidFill>
            </a:rPr>
            <a:t>Государственная «Управление государственными финансами и регулирование финансового рынка» на 2020 год и на период до 2025 года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i="0" u="none" kern="1200" dirty="0" smtClean="0">
              <a:solidFill>
                <a:schemeClr val="accent1">
                  <a:lumMod val="50000"/>
                </a:schemeClr>
              </a:solidFill>
            </a:rPr>
            <a:t>3 506,1 </a:t>
          </a:r>
          <a:r>
            <a:rPr lang="ru-RU" sz="900" b="0" i="0" u="none" kern="1200" dirty="0" smtClean="0">
              <a:solidFill>
                <a:schemeClr val="accent1">
                  <a:lumMod val="50000"/>
                </a:schemeClr>
              </a:solidFill>
            </a:rPr>
            <a:t>тыс</a:t>
          </a:r>
          <a:r>
            <a:rPr lang="ru-RU" sz="900" b="0" i="0" u="none" kern="1200" dirty="0">
              <a:solidFill>
                <a:schemeClr val="accent1">
                  <a:lumMod val="50000"/>
                </a:schemeClr>
              </a:solidFill>
            </a:rPr>
            <a:t>. руб.</a:t>
          </a:r>
          <a:endParaRPr lang="ru-RU" sz="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76521" y="4050760"/>
        <a:ext cx="834700" cy="1512510"/>
      </dsp:txXfrm>
    </dsp:sp>
    <dsp:sp modelId="{6BB20994-CFB3-408B-B1E8-D62AFB1BA786}">
      <dsp:nvSpPr>
        <dsp:cNvPr id="0" name=""/>
        <dsp:cNvSpPr/>
      </dsp:nvSpPr>
      <dsp:spPr>
        <a:xfrm rot="10370895">
          <a:off x="603536" y="3699904"/>
          <a:ext cx="1483495" cy="36098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6968D-702A-4E79-82CC-4550D3D33F6C}">
      <dsp:nvSpPr>
        <dsp:cNvPr id="0" name=""/>
        <dsp:cNvSpPr/>
      </dsp:nvSpPr>
      <dsp:spPr>
        <a:xfrm>
          <a:off x="165988" y="3618088"/>
          <a:ext cx="886638" cy="7093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«Аграрный бизнес» на 2021-2025 годы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10 905,3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тыс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sp:txBody>
      <dsp:txXfrm>
        <a:off x="186763" y="3638863"/>
        <a:ext cx="845088" cy="667760"/>
      </dsp:txXfrm>
    </dsp:sp>
    <dsp:sp modelId="{AB8F0600-D896-42BA-834F-332ADA5D6A02}">
      <dsp:nvSpPr>
        <dsp:cNvPr id="0" name=""/>
        <dsp:cNvSpPr/>
      </dsp:nvSpPr>
      <dsp:spPr>
        <a:xfrm rot="11919759">
          <a:off x="1054625" y="2933093"/>
          <a:ext cx="1132028" cy="36098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6EE7E-646D-42B5-830C-442E9F622C7E}">
      <dsp:nvSpPr>
        <dsp:cNvPr id="0" name=""/>
        <dsp:cNvSpPr/>
      </dsp:nvSpPr>
      <dsp:spPr>
        <a:xfrm>
          <a:off x="641067" y="2577810"/>
          <a:ext cx="886638" cy="7093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«Социальная защита» </a:t>
          </a:r>
          <a:endParaRPr lang="ru-RU" sz="900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2 533,8тыс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sp:txBody>
      <dsp:txXfrm>
        <a:off x="661842" y="2598585"/>
        <a:ext cx="845088" cy="667760"/>
      </dsp:txXfrm>
    </dsp:sp>
    <dsp:sp modelId="{564A5D1A-E9FE-4C8C-B3F9-579AFBDAC1EE}">
      <dsp:nvSpPr>
        <dsp:cNvPr id="0" name=""/>
        <dsp:cNvSpPr/>
      </dsp:nvSpPr>
      <dsp:spPr>
        <a:xfrm rot="13745934">
          <a:off x="1656551" y="2274637"/>
          <a:ext cx="1023921" cy="36098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974401-9881-427E-8DAE-3B6AE396C3EB}">
      <dsp:nvSpPr>
        <dsp:cNvPr id="0" name=""/>
        <dsp:cNvSpPr/>
      </dsp:nvSpPr>
      <dsp:spPr>
        <a:xfrm>
          <a:off x="1389983" y="1571437"/>
          <a:ext cx="886638" cy="993467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«Здоровье народа и демографическая безопасность»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117</a:t>
          </a: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,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8 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sp:txBody>
      <dsp:txXfrm>
        <a:off x="1415952" y="1597406"/>
        <a:ext cx="834700" cy="941529"/>
      </dsp:txXfrm>
    </dsp:sp>
    <dsp:sp modelId="{B31FFE13-1BFC-4E28-A3DB-04B3D76683B8}">
      <dsp:nvSpPr>
        <dsp:cNvPr id="0" name=""/>
        <dsp:cNvSpPr/>
      </dsp:nvSpPr>
      <dsp:spPr>
        <a:xfrm rot="15571924">
          <a:off x="2311035" y="1851417"/>
          <a:ext cx="1183765" cy="36098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BDE156-06F1-4BB3-A874-DAC727A24AB5}">
      <dsp:nvSpPr>
        <dsp:cNvPr id="0" name=""/>
        <dsp:cNvSpPr/>
      </dsp:nvSpPr>
      <dsp:spPr>
        <a:xfrm>
          <a:off x="2352062" y="910917"/>
          <a:ext cx="886638" cy="10779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«Охрана окружающей среды и устойчивое использование природных ресурсов»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291,3 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sp:txBody>
      <dsp:txXfrm>
        <a:off x="2378031" y="936886"/>
        <a:ext cx="834700" cy="1025987"/>
      </dsp:txXfrm>
    </dsp:sp>
    <dsp:sp modelId="{C1CB4FD3-15E5-4012-BD72-B9DEA9BACE24}">
      <dsp:nvSpPr>
        <dsp:cNvPr id="0" name=""/>
        <dsp:cNvSpPr/>
      </dsp:nvSpPr>
      <dsp:spPr>
        <a:xfrm rot="17152248">
          <a:off x="2955697" y="1723917"/>
          <a:ext cx="1482580" cy="36098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659596-BA24-4BF8-94B5-2144DFCA86F2}">
      <dsp:nvSpPr>
        <dsp:cNvPr id="0" name=""/>
        <dsp:cNvSpPr/>
      </dsp:nvSpPr>
      <dsp:spPr>
        <a:xfrm>
          <a:off x="3456388" y="836723"/>
          <a:ext cx="886638" cy="7093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«Образование и молодежная политика» </a:t>
          </a:r>
          <a:endParaRPr lang="ru-RU" sz="900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38</a:t>
          </a: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410,9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тыс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sp:txBody>
      <dsp:txXfrm>
        <a:off x="3477163" y="857498"/>
        <a:ext cx="845088" cy="667760"/>
      </dsp:txXfrm>
    </dsp:sp>
    <dsp:sp modelId="{83BDC3AA-F6F9-4C91-8660-01CF5C82301D}">
      <dsp:nvSpPr>
        <dsp:cNvPr id="0" name=""/>
        <dsp:cNvSpPr/>
      </dsp:nvSpPr>
      <dsp:spPr>
        <a:xfrm rot="18363692">
          <a:off x="3447801" y="1755500"/>
          <a:ext cx="1999815" cy="36098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2C99C-8424-4E24-81D4-83366B14BA6E}">
      <dsp:nvSpPr>
        <dsp:cNvPr id="0" name=""/>
        <dsp:cNvSpPr/>
      </dsp:nvSpPr>
      <dsp:spPr>
        <a:xfrm>
          <a:off x="4592989" y="773028"/>
          <a:ext cx="886638" cy="7093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«Культура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Беларуси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3 849,6</a:t>
          </a: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тыс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sp:txBody>
      <dsp:txXfrm>
        <a:off x="4613764" y="793803"/>
        <a:ext cx="845088" cy="667760"/>
      </dsp:txXfrm>
    </dsp:sp>
    <dsp:sp modelId="{7BFB2966-25C4-4B6F-A251-5BE473B24668}">
      <dsp:nvSpPr>
        <dsp:cNvPr id="0" name=""/>
        <dsp:cNvSpPr/>
      </dsp:nvSpPr>
      <dsp:spPr>
        <a:xfrm rot="19388950">
          <a:off x="3883904" y="2018871"/>
          <a:ext cx="2499395" cy="36098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536DDE-4294-4DC5-8343-EECF092757EA}">
      <dsp:nvSpPr>
        <dsp:cNvPr id="0" name=""/>
        <dsp:cNvSpPr/>
      </dsp:nvSpPr>
      <dsp:spPr>
        <a:xfrm>
          <a:off x="5690290" y="1095224"/>
          <a:ext cx="886638" cy="7093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«Физическая культура и спорт» 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757,9</a:t>
          </a: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sp:txBody>
      <dsp:txXfrm>
        <a:off x="5711065" y="1115999"/>
        <a:ext cx="845088" cy="667760"/>
      </dsp:txXfrm>
    </dsp:sp>
    <dsp:sp modelId="{001BDE50-608D-43F3-A342-9DA4131D67A2}">
      <dsp:nvSpPr>
        <dsp:cNvPr id="0" name=""/>
        <dsp:cNvSpPr/>
      </dsp:nvSpPr>
      <dsp:spPr>
        <a:xfrm rot="20275493">
          <a:off x="4211321" y="2450303"/>
          <a:ext cx="2994114" cy="36098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6C24FA-4254-46B4-8630-FDD8A293D34A}">
      <dsp:nvSpPr>
        <dsp:cNvPr id="0" name=""/>
        <dsp:cNvSpPr/>
      </dsp:nvSpPr>
      <dsp:spPr>
        <a:xfrm>
          <a:off x="6652369" y="1499427"/>
          <a:ext cx="886638" cy="113748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«Комфортное жилье и благоприятная среда» на 2021-2025 годы</a:t>
          </a:r>
          <a:r>
            <a:rPr lang="en-US" sz="900" kern="1200" dirty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         </a:t>
          </a:r>
          <a:endParaRPr lang="ru-RU" sz="900" kern="1200" dirty="0" smtClean="0">
            <a:solidFill>
              <a:schemeClr val="accent1">
                <a:lumMod val="50000"/>
              </a:schemeClr>
            </a:solidFill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12 577,8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тыс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. рублей</a:t>
          </a:r>
        </a:p>
      </dsp:txBody>
      <dsp:txXfrm>
        <a:off x="6678338" y="1525396"/>
        <a:ext cx="834700" cy="1085548"/>
      </dsp:txXfrm>
    </dsp:sp>
    <dsp:sp modelId="{E32BCECE-F021-440F-8EB6-E03FFD7A4FDE}">
      <dsp:nvSpPr>
        <dsp:cNvPr id="0" name=""/>
        <dsp:cNvSpPr/>
      </dsp:nvSpPr>
      <dsp:spPr>
        <a:xfrm rot="21074724">
          <a:off x="4409942" y="3014885"/>
          <a:ext cx="3454787" cy="36098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B958A7-4A7C-4A80-A568-C2000BFC57D3}">
      <dsp:nvSpPr>
        <dsp:cNvPr id="0" name=""/>
        <dsp:cNvSpPr/>
      </dsp:nvSpPr>
      <dsp:spPr>
        <a:xfrm>
          <a:off x="7401285" y="2577810"/>
          <a:ext cx="886638" cy="70931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«Строительство жилья»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6,4 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sp:txBody>
      <dsp:txXfrm>
        <a:off x="7422060" y="2598585"/>
        <a:ext cx="845088" cy="667760"/>
      </dsp:txXfrm>
    </dsp:sp>
    <dsp:sp modelId="{C07A3C34-92DC-4320-9F60-17B211A91EF9}">
      <dsp:nvSpPr>
        <dsp:cNvPr id="0" name=""/>
        <dsp:cNvSpPr/>
      </dsp:nvSpPr>
      <dsp:spPr>
        <a:xfrm rot="218160">
          <a:off x="4463057" y="3669838"/>
          <a:ext cx="3860511" cy="36098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368016-7F3E-4AB0-88FF-DE1DC32D77F3}">
      <dsp:nvSpPr>
        <dsp:cNvPr id="0" name=""/>
        <dsp:cNvSpPr/>
      </dsp:nvSpPr>
      <dsp:spPr>
        <a:xfrm>
          <a:off x="7876364" y="3356991"/>
          <a:ext cx="886638" cy="123150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Государственная программа «Увековечение памяти погибших при защите Отечества» на 2021-2025 годы </a:t>
          </a:r>
          <a:r>
            <a:rPr lang="en-US" sz="900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49,0 </a:t>
          </a:r>
          <a:r>
            <a:rPr lang="ru-RU" sz="900" kern="1200" dirty="0">
              <a:solidFill>
                <a:schemeClr val="accent1">
                  <a:lumMod val="50000"/>
                </a:schemeClr>
              </a:solidFill>
            </a:rPr>
            <a:t>тыс. рублей</a:t>
          </a:r>
        </a:p>
      </dsp:txBody>
      <dsp:txXfrm>
        <a:off x="7902333" y="3382960"/>
        <a:ext cx="834700" cy="1179567"/>
      </dsp:txXfrm>
    </dsp:sp>
    <dsp:sp modelId="{5D5DB34C-668B-414B-BC64-292A0B63AD62}">
      <dsp:nvSpPr>
        <dsp:cNvPr id="0" name=""/>
        <dsp:cNvSpPr/>
      </dsp:nvSpPr>
      <dsp:spPr>
        <a:xfrm rot="1340879">
          <a:off x="4226876" y="4764642"/>
          <a:ext cx="4261936" cy="36098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FF678-C7D3-48BD-9DCE-F38132B85A0D}">
      <dsp:nvSpPr>
        <dsp:cNvPr id="0" name=""/>
        <dsp:cNvSpPr/>
      </dsp:nvSpPr>
      <dsp:spPr>
        <a:xfrm>
          <a:off x="7885439" y="4925460"/>
          <a:ext cx="886638" cy="16598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lumMod val="95000"/>
              </a:schemeClr>
            </a:gs>
            <a:gs pos="100000">
              <a:schemeClr val="accent3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Государственная программа «Земельно-имущественные отношения, геодезическая и картографическая деятельность» на 2021-2025 годы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4,1 </a:t>
          </a:r>
          <a:r>
            <a:rPr lang="ru-RU" sz="900" kern="1200" dirty="0" smtClean="0">
              <a:solidFill>
                <a:schemeClr val="accent1">
                  <a:lumMod val="50000"/>
                </a:schemeClr>
              </a:solidFill>
            </a:rPr>
            <a:t>тыс. рублей</a:t>
          </a:r>
          <a:endParaRPr lang="ru-RU" sz="9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7911408" y="4951429"/>
        <a:ext cx="834700" cy="16079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A43A4-E2CD-43C9-B306-94A422C13044}">
      <dsp:nvSpPr>
        <dsp:cNvPr id="0" name=""/>
        <dsp:cNvSpPr/>
      </dsp:nvSpPr>
      <dsp:spPr>
        <a:xfrm rot="5400000">
          <a:off x="5085006" y="-1888682"/>
          <a:ext cx="1287899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baseline="0" dirty="0" err="1" smtClean="0"/>
            <a:t>Вымнянский</a:t>
          </a:r>
          <a:r>
            <a:rPr lang="ru-RU" sz="2000" b="1" kern="1200" baseline="0" dirty="0" smtClean="0"/>
            <a:t>, </a:t>
          </a:r>
          <a:r>
            <a:rPr lang="ru-RU" sz="2000" b="1" kern="1200" baseline="0" dirty="0" err="1" smtClean="0"/>
            <a:t>Куринский</a:t>
          </a:r>
          <a:endParaRPr lang="ru-RU" sz="2000" b="1" kern="1200" dirty="0"/>
        </a:p>
      </dsp:txBody>
      <dsp:txXfrm rot="-5400000">
        <a:off x="3032976" y="226218"/>
        <a:ext cx="5329089" cy="1162159"/>
      </dsp:txXfrm>
    </dsp:sp>
    <dsp:sp modelId="{990A3732-8EDB-4514-A991-93355AC667DE}">
      <dsp:nvSpPr>
        <dsp:cNvPr id="0" name=""/>
        <dsp:cNvSpPr/>
      </dsp:nvSpPr>
      <dsp:spPr>
        <a:xfrm>
          <a:off x="0" y="7398"/>
          <a:ext cx="3032976" cy="16098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>
              <a:solidFill>
                <a:srgbClr val="FFC000"/>
              </a:solidFill>
            </a:rPr>
            <a:t>до 5 %</a:t>
          </a:r>
          <a:endParaRPr lang="ru-RU" sz="4700" kern="1200" dirty="0">
            <a:solidFill>
              <a:srgbClr val="FFC000"/>
            </a:solidFill>
          </a:endParaRPr>
        </a:p>
      </dsp:txBody>
      <dsp:txXfrm>
        <a:off x="78588" y="85986"/>
        <a:ext cx="2875800" cy="1452698"/>
      </dsp:txXfrm>
    </dsp:sp>
    <dsp:sp modelId="{25CB1E34-1424-4EDF-8D28-5915C45BFEB7}">
      <dsp:nvSpPr>
        <dsp:cNvPr id="0" name=""/>
        <dsp:cNvSpPr/>
      </dsp:nvSpPr>
      <dsp:spPr>
        <a:xfrm rot="5400000">
          <a:off x="5085006" y="-198313"/>
          <a:ext cx="1287899" cy="539195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err="1" smtClean="0"/>
            <a:t>Зароновский</a:t>
          </a:r>
          <a:endParaRPr lang="ru-RU" sz="2000" b="1" kern="1200" dirty="0"/>
        </a:p>
      </dsp:txBody>
      <dsp:txXfrm rot="-5400000">
        <a:off x="3032976" y="1916587"/>
        <a:ext cx="5329089" cy="1162159"/>
      </dsp:txXfrm>
    </dsp:sp>
    <dsp:sp modelId="{DB07B859-D486-4C81-9A36-0BC2BBDF267A}">
      <dsp:nvSpPr>
        <dsp:cNvPr id="0" name=""/>
        <dsp:cNvSpPr/>
      </dsp:nvSpPr>
      <dsp:spPr>
        <a:xfrm>
          <a:off x="0" y="1702918"/>
          <a:ext cx="3032976" cy="16098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>
              <a:solidFill>
                <a:srgbClr val="FFC000"/>
              </a:solidFill>
            </a:rPr>
            <a:t>от 6 до 10 %</a:t>
          </a:r>
          <a:endParaRPr lang="ru-RU" sz="4700" kern="1200" dirty="0">
            <a:solidFill>
              <a:srgbClr val="FFC000"/>
            </a:solidFill>
          </a:endParaRPr>
        </a:p>
      </dsp:txBody>
      <dsp:txXfrm>
        <a:off x="78588" y="1781506"/>
        <a:ext cx="2875800" cy="1452698"/>
      </dsp:txXfrm>
    </dsp:sp>
    <dsp:sp modelId="{BEBDA1F2-3468-41CD-B3AD-9BECF53970F8}">
      <dsp:nvSpPr>
        <dsp:cNvPr id="0" name=""/>
        <dsp:cNvSpPr/>
      </dsp:nvSpPr>
      <dsp:spPr>
        <a:xfrm rot="5400000">
          <a:off x="4824141" y="1428817"/>
          <a:ext cx="1814895" cy="538669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err="1" smtClean="0"/>
            <a:t>Вороновский</a:t>
          </a:r>
          <a:r>
            <a:rPr lang="ru-RU" sz="2000" b="1" kern="1200" dirty="0" smtClean="0"/>
            <a:t>, </a:t>
          </a:r>
          <a:r>
            <a:rPr lang="ru-RU" sz="2000" b="1" kern="1200" dirty="0" err="1" smtClean="0"/>
            <a:t>Мазоловский</a:t>
          </a:r>
          <a:endParaRPr lang="ru-RU" sz="2000" b="1" kern="1200" dirty="0"/>
        </a:p>
      </dsp:txBody>
      <dsp:txXfrm rot="-5400000">
        <a:off x="3038242" y="3303312"/>
        <a:ext cx="5298097" cy="1637703"/>
      </dsp:txXfrm>
    </dsp:sp>
    <dsp:sp modelId="{608A9A4F-9B28-45E9-8A7D-974A96C20728}">
      <dsp:nvSpPr>
        <dsp:cNvPr id="0" name=""/>
        <dsp:cNvSpPr/>
      </dsp:nvSpPr>
      <dsp:spPr>
        <a:xfrm>
          <a:off x="0" y="3485607"/>
          <a:ext cx="3030015" cy="16098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9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89535" rIns="17907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>
              <a:solidFill>
                <a:srgbClr val="FFC000"/>
              </a:solidFill>
            </a:rPr>
            <a:t>от 11 до 30 %</a:t>
          </a:r>
          <a:endParaRPr lang="ru-RU" sz="4700" kern="1200" dirty="0">
            <a:solidFill>
              <a:srgbClr val="FFC000"/>
            </a:solidFill>
          </a:endParaRPr>
        </a:p>
      </dsp:txBody>
      <dsp:txXfrm>
        <a:off x="78588" y="3564195"/>
        <a:ext cx="2872839" cy="1452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B1085-FE8A-434E-8B31-0D43B68E04A1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707DD-4357-46BB-B0E2-932D9A3E82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5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707DD-4357-46BB-B0E2-932D9A3E827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55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920880" cy="5904656"/>
          </a:xfrm>
        </p:spPr>
        <p:txBody>
          <a:bodyPr/>
          <a:lstStyle/>
          <a:p>
            <a:pPr algn="ctr"/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БЮЛЛЕТЕНЬ </a:t>
            </a:r>
            <a:br>
              <a:rPr lang="ru-RU" sz="4000" dirty="0"/>
            </a:br>
            <a:r>
              <a:rPr lang="ru-RU" sz="4000" dirty="0"/>
              <a:t>ОБ ИСПОЛНЕНИИ КОНСОЛИДИРОВАННОГО БЮДЖЕТА </a:t>
            </a:r>
            <a:br>
              <a:rPr lang="ru-RU" sz="4000" dirty="0"/>
            </a:br>
            <a:r>
              <a:rPr lang="ru-RU" sz="4000" dirty="0"/>
              <a:t>ВИТЕБСКОГО РАЙОНА </a:t>
            </a:r>
            <a:br>
              <a:rPr lang="ru-RU" sz="4000" dirty="0"/>
            </a:br>
            <a:r>
              <a:rPr lang="ru-RU" sz="4000" dirty="0" smtClean="0"/>
              <a:t>за </a:t>
            </a:r>
            <a:r>
              <a:rPr lang="ru-RU" sz="4000" dirty="0" smtClean="0"/>
              <a:t>2024 год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380312" y="2780928"/>
            <a:ext cx="144016" cy="144016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47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76864" cy="936104"/>
          </a:xfrm>
        </p:spPr>
        <p:txBody>
          <a:bodyPr/>
          <a:lstStyle/>
          <a:p>
            <a:pPr algn="ctr"/>
            <a:r>
              <a:rPr lang="ru-RU" sz="1800" dirty="0"/>
              <a:t>Структура доходов консолидированного бюджета </a:t>
            </a:r>
            <a:br>
              <a:rPr lang="ru-RU" sz="1800" dirty="0"/>
            </a:br>
            <a:r>
              <a:rPr lang="ru-RU" sz="1800" dirty="0"/>
              <a:t>Витебского района </a:t>
            </a:r>
            <a:br>
              <a:rPr lang="ru-RU" sz="1800" dirty="0"/>
            </a:br>
            <a:r>
              <a:rPr lang="ru-RU" sz="1800" dirty="0"/>
              <a:t>за </a:t>
            </a:r>
            <a:r>
              <a:rPr lang="ru-RU" sz="1800" dirty="0" smtClean="0"/>
              <a:t>2024 год,</a:t>
            </a:r>
            <a:r>
              <a:rPr lang="en-US" sz="1800" dirty="0" smtClean="0"/>
              <a:t> </a:t>
            </a:r>
            <a:r>
              <a:rPr lang="ru-RU" sz="1800" dirty="0" smtClean="0"/>
              <a:t>93 287,3 </a:t>
            </a:r>
            <a:r>
              <a:rPr lang="ru-RU" sz="1800" dirty="0" smtClean="0"/>
              <a:t>тыс</a:t>
            </a:r>
            <a:r>
              <a:rPr lang="ru-RU" sz="1800" dirty="0"/>
              <a:t>. рублей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85789465"/>
              </p:ext>
            </p:extLst>
          </p:nvPr>
        </p:nvGraphicFramePr>
        <p:xfrm>
          <a:off x="179512" y="1412776"/>
          <a:ext cx="9073008" cy="54175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6933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96944" cy="648072"/>
          </a:xfrm>
        </p:spPr>
        <p:txBody>
          <a:bodyPr/>
          <a:lstStyle/>
          <a:p>
            <a:pPr algn="ctr"/>
            <a:r>
              <a:rPr lang="ru-RU" sz="1800" dirty="0"/>
              <a:t>Структура исполнения собственных доходов консолидированного бюджета района в разрезе бюджетов за </a:t>
            </a:r>
            <a:r>
              <a:rPr lang="ru-RU" sz="1800" dirty="0" smtClean="0"/>
              <a:t>2024 год</a:t>
            </a:r>
            <a:endParaRPr lang="ru-RU" sz="18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119385726"/>
              </p:ext>
            </p:extLst>
          </p:nvPr>
        </p:nvGraphicFramePr>
        <p:xfrm>
          <a:off x="179512" y="1268760"/>
          <a:ext cx="8964488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6013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1143000"/>
          </a:xfrm>
        </p:spPr>
        <p:txBody>
          <a:bodyPr/>
          <a:lstStyle/>
          <a:p>
            <a:pPr algn="ctr"/>
            <a:r>
              <a:rPr lang="ru-RU" sz="1800" dirty="0"/>
              <a:t>Структура расходов консолидированного  бюджета Витебского района</a:t>
            </a:r>
            <a:br>
              <a:rPr lang="ru-RU" sz="1800" dirty="0"/>
            </a:br>
            <a:r>
              <a:rPr lang="ru-RU" sz="1800" dirty="0"/>
              <a:t> по функциональной классификации расходов</a:t>
            </a:r>
            <a:br>
              <a:rPr lang="ru-RU" sz="1800" dirty="0"/>
            </a:br>
            <a:r>
              <a:rPr lang="ru-RU" sz="1800" dirty="0"/>
              <a:t> за </a:t>
            </a:r>
            <a:r>
              <a:rPr lang="ru-RU" sz="1800" dirty="0" smtClean="0"/>
              <a:t>20</a:t>
            </a:r>
            <a:r>
              <a:rPr lang="en-US" sz="1800" dirty="0" smtClean="0"/>
              <a:t>2</a:t>
            </a:r>
            <a:r>
              <a:rPr lang="ru-RU" sz="1800" dirty="0" smtClean="0"/>
              <a:t>4 </a:t>
            </a:r>
            <a:r>
              <a:rPr lang="ru-RU" sz="1800" dirty="0" smtClean="0"/>
              <a:t>год, 89 352,4 </a:t>
            </a:r>
            <a:r>
              <a:rPr lang="ru-RU" sz="1800" dirty="0" smtClean="0"/>
              <a:t>тыс</a:t>
            </a:r>
            <a:r>
              <a:rPr lang="ru-RU" sz="1800" dirty="0"/>
              <a:t>. рублей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829730999"/>
              </p:ext>
            </p:extLst>
          </p:nvPr>
        </p:nvGraphicFramePr>
        <p:xfrm>
          <a:off x="107504" y="1628800"/>
          <a:ext cx="87849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7951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936104"/>
          </a:xfrm>
        </p:spPr>
        <p:txBody>
          <a:bodyPr/>
          <a:lstStyle/>
          <a:p>
            <a:pPr algn="ctr"/>
            <a:r>
              <a:rPr lang="ru-RU" sz="1800" dirty="0">
                <a:solidFill>
                  <a:srgbClr val="7030A0"/>
                </a:solidFill>
              </a:rPr>
              <a:t>Структура исполнения расходов консолидированного бюджета </a:t>
            </a:r>
            <a:br>
              <a:rPr lang="ru-RU" sz="1800" dirty="0">
                <a:solidFill>
                  <a:srgbClr val="7030A0"/>
                </a:solidFill>
              </a:rPr>
            </a:br>
            <a:r>
              <a:rPr lang="ru-RU" sz="1800" dirty="0">
                <a:solidFill>
                  <a:srgbClr val="7030A0"/>
                </a:solidFill>
              </a:rPr>
              <a:t>Витебского района в разрезе бюджетов</a:t>
            </a:r>
            <a:br>
              <a:rPr lang="ru-RU" sz="1800" dirty="0">
                <a:solidFill>
                  <a:srgbClr val="7030A0"/>
                </a:solidFill>
              </a:rPr>
            </a:br>
            <a:r>
              <a:rPr lang="ru-RU" sz="1800" dirty="0">
                <a:solidFill>
                  <a:srgbClr val="7030A0"/>
                </a:solidFill>
              </a:rPr>
              <a:t> за </a:t>
            </a:r>
            <a:r>
              <a:rPr lang="ru-RU" sz="1800" dirty="0" smtClean="0">
                <a:solidFill>
                  <a:srgbClr val="7030A0"/>
                </a:solidFill>
              </a:rPr>
              <a:t>2024</a:t>
            </a:r>
            <a:r>
              <a:rPr lang="en-US" sz="1800" dirty="0" smtClean="0">
                <a:solidFill>
                  <a:srgbClr val="7030A0"/>
                </a:solidFill>
              </a:rPr>
              <a:t> </a:t>
            </a:r>
            <a:r>
              <a:rPr lang="ru-RU" sz="1800" dirty="0" smtClean="0">
                <a:solidFill>
                  <a:srgbClr val="7030A0"/>
                </a:solidFill>
              </a:rPr>
              <a:t>год</a:t>
            </a:r>
            <a:endParaRPr lang="ru-RU" sz="1800" dirty="0">
              <a:solidFill>
                <a:srgbClr val="7030A0"/>
              </a:solidFill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35978520"/>
              </p:ext>
            </p:extLst>
          </p:nvPr>
        </p:nvGraphicFramePr>
        <p:xfrm>
          <a:off x="-36004" y="1484784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7889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064896" cy="1143000"/>
          </a:xfrm>
        </p:spPr>
        <p:txBody>
          <a:bodyPr/>
          <a:lstStyle/>
          <a:p>
            <a:pPr algn="ctr"/>
            <a:r>
              <a:rPr lang="ru-RU" sz="1800" dirty="0"/>
              <a:t>Структура расходов консолидированного бюджета Витебского района по экономической классификации </a:t>
            </a:r>
            <a:br>
              <a:rPr lang="ru-RU" sz="1800" dirty="0"/>
            </a:br>
            <a:r>
              <a:rPr lang="ru-RU" sz="1800" dirty="0"/>
              <a:t>за </a:t>
            </a:r>
            <a:r>
              <a:rPr lang="ru-RU" sz="1800" dirty="0" smtClean="0"/>
              <a:t>20</a:t>
            </a:r>
            <a:r>
              <a:rPr lang="en-US" sz="1800" dirty="0" smtClean="0"/>
              <a:t>2</a:t>
            </a:r>
            <a:r>
              <a:rPr lang="ru-RU" sz="1800" dirty="0" smtClean="0"/>
              <a:t>4 </a:t>
            </a:r>
            <a:r>
              <a:rPr lang="ru-RU" sz="1800" dirty="0" smtClean="0"/>
              <a:t>год, 89 352,4 </a:t>
            </a:r>
            <a:r>
              <a:rPr lang="ru-RU" sz="1800" dirty="0" smtClean="0"/>
              <a:t>тыс</a:t>
            </a:r>
            <a:r>
              <a:rPr lang="ru-RU" sz="1800" dirty="0"/>
              <a:t>. рублей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71260487"/>
              </p:ext>
            </p:extLst>
          </p:nvPr>
        </p:nvGraphicFramePr>
        <p:xfrm>
          <a:off x="250825" y="1412875"/>
          <a:ext cx="8642350" cy="5256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03512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25929918"/>
              </p:ext>
            </p:extLst>
          </p:nvPr>
        </p:nvGraphicFramePr>
        <p:xfrm>
          <a:off x="107504" y="0"/>
          <a:ext cx="892899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974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650831"/>
              </p:ext>
            </p:extLst>
          </p:nvPr>
        </p:nvGraphicFramePr>
        <p:xfrm>
          <a:off x="467545" y="404664"/>
          <a:ext cx="8064895" cy="58276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6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106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Долговые обязательства Витебского районного исполнительного комитета на </a:t>
                      </a:r>
                      <a:r>
                        <a:rPr lang="ru-RU" sz="1800" u="none" strike="noStrike" dirty="0" smtClean="0">
                          <a:effectLst/>
                        </a:rPr>
                        <a:t>01.01.20</a:t>
                      </a:r>
                      <a:r>
                        <a:rPr lang="en-US" sz="1800" u="none" strike="noStrike" dirty="0" smtClean="0">
                          <a:effectLst/>
                        </a:rPr>
                        <a:t>2</a:t>
                      </a:r>
                      <a:r>
                        <a:rPr lang="ru-RU" sz="1800" u="none" strike="noStrike" dirty="0" smtClean="0">
                          <a:effectLst/>
                        </a:rPr>
                        <a:t>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046"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9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Виды обязательств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Сумма, </a:t>
                      </a:r>
                      <a:br>
                        <a:rPr lang="ru-RU" sz="1800" u="none" strike="noStrike" dirty="0">
                          <a:effectLst/>
                        </a:rPr>
                      </a:br>
                      <a:r>
                        <a:rPr lang="ru-RU" sz="1800" u="none" strike="noStrike" dirty="0">
                          <a:effectLst/>
                        </a:rPr>
                        <a:t>тыс. рублей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2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</a:rPr>
                        <a:t>5 080,0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906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</a:rPr>
                        <a:t>895,0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576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Долг органов местного управления и самоуправления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</a:rPr>
                        <a:t>5 975,0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296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Долг, гарантированный органами местного управления и самоуправления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</a:rPr>
                        <a:t>1 239,5</a:t>
                      </a:r>
                      <a:endParaRPr lang="ru-RU" sz="1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81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ИТОГО</a:t>
                      </a:r>
                      <a:r>
                        <a:rPr lang="ru-RU" sz="1800" b="0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долговых обязательств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u="none" strike="noStrike" dirty="0" smtClean="0">
                          <a:effectLst/>
                        </a:rPr>
                        <a:t>7 214,5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712" marR="6712" marT="6712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261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404664"/>
            <a:ext cx="8784976" cy="864096"/>
          </a:xfrm>
          <a:prstGeom prst="rect">
            <a:avLst/>
          </a:prstGeom>
        </p:spPr>
        <p:txBody>
          <a:bodyPr/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Уровень дотации в общем объеме доходов </a:t>
            </a:r>
            <a:b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по бюджетам Витебского района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74150771"/>
              </p:ext>
            </p:extLst>
          </p:nvPr>
        </p:nvGraphicFramePr>
        <p:xfrm>
          <a:off x="475928" y="1549400"/>
          <a:ext cx="8424936" cy="5200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281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4676</TotalTime>
  <Words>403</Words>
  <Application>Microsoft Office PowerPoint</Application>
  <PresentationFormat>Экран (4:3)</PresentationFormat>
  <Paragraphs>81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Georgia</vt:lpstr>
      <vt:lpstr>Times New Roman</vt:lpstr>
      <vt:lpstr>Trebuchet MS</vt:lpstr>
      <vt:lpstr>Воздушный поток</vt:lpstr>
      <vt:lpstr> БЮЛЛЕТЕНЬ  ОБ ИСПОЛНЕНИИ КОНСОЛИДИРОВАННОГО БЮДЖЕТА  ВИТЕБСКОГО РАЙОНА  за 2024 год</vt:lpstr>
      <vt:lpstr>Структура доходов консолидированного бюджета  Витебского района  за 2024 год, 93 287,3 тыс. рублей </vt:lpstr>
      <vt:lpstr>Структура исполнения собственных доходов консолидированного бюджета района в разрезе бюджетов за 2024 год</vt:lpstr>
      <vt:lpstr>Структура расходов консолидированного  бюджета Витебского района  по функциональной классификации расходов  за 2024 год, 89 352,4 тыс. рублей </vt:lpstr>
      <vt:lpstr>Структура исполнения расходов консолидированного бюджета  Витебского района в разрезе бюджетов  за 2024 год</vt:lpstr>
      <vt:lpstr>Структура расходов консолидированного бюджета Витебского района по экономической классификации  за 2024 год, 89 352,4 тыс. рублей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Nachaln</dc:creator>
  <cp:lastModifiedBy>Веремчук Анастасия Михайловна</cp:lastModifiedBy>
  <cp:revision>227</cp:revision>
  <cp:lastPrinted>2024-11-14T12:36:56Z</cp:lastPrinted>
  <dcterms:created xsi:type="dcterms:W3CDTF">2018-01-29T13:33:19Z</dcterms:created>
  <dcterms:modified xsi:type="dcterms:W3CDTF">2025-03-04T11:15:38Z</dcterms:modified>
</cp:coreProperties>
</file>