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6" r:id="rId4"/>
    <p:sldId id="261" r:id="rId5"/>
    <p:sldId id="265" r:id="rId6"/>
    <p:sldId id="260" r:id="rId7"/>
    <p:sldId id="256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 autoAdjust="0"/>
    <p:restoredTop sz="94632" autoAdjust="0"/>
  </p:normalViewPr>
  <p:slideViewPr>
    <p:cSldViewPr>
      <p:cViewPr varScale="1">
        <p:scale>
          <a:sx n="74" d="100"/>
          <a:sy n="74" d="100"/>
        </p:scale>
        <p:origin x="-108" y="-7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80"/>
      <c:rAngAx val="0"/>
      <c:perspective val="5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2752166881275489E-2"/>
          <c:y val="0.12205844649739772"/>
          <c:w val="0.6782693544068874"/>
          <c:h val="0.8589479374086640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ТЫС.РУБ.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Лист1!$A$2:$A$12</c:f>
              <c:strCache>
                <c:ptCount val="11"/>
                <c:pt idx="0">
                  <c:v>Подоходный  налог</c:v>
                </c:pt>
                <c:pt idx="1">
                  <c:v>Налог на прибыль</c:v>
                </c:pt>
                <c:pt idx="2">
                  <c:v>Земельный налог</c:v>
                </c:pt>
                <c:pt idx="3">
                  <c:v>Налог на недвижимость</c:v>
                </c:pt>
                <c:pt idx="4">
                  <c:v>Налог на добавленную стоимость</c:v>
                </c:pt>
                <c:pt idx="5">
                  <c:v>Налог при упрощенной системе</c:v>
                </c:pt>
                <c:pt idx="6">
                  <c:v>Единый налог для с/х производителей</c:v>
                </c:pt>
                <c:pt idx="7">
                  <c:v>Компенсации расходов государства</c:v>
                </c:pt>
                <c:pt idx="8">
                  <c:v>Доходы от продажи земельных участков</c:v>
                </c:pt>
                <c:pt idx="9">
                  <c:v>Другие доходы</c:v>
                </c:pt>
                <c:pt idx="10">
                  <c:v>Безвозмездные поступления 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4006.8</c:v>
                </c:pt>
                <c:pt idx="1">
                  <c:v>365.6</c:v>
                </c:pt>
                <c:pt idx="2">
                  <c:v>1088</c:v>
                </c:pt>
                <c:pt idx="3">
                  <c:v>633.20000000000005</c:v>
                </c:pt>
                <c:pt idx="4">
                  <c:v>914.2</c:v>
                </c:pt>
                <c:pt idx="5">
                  <c:v>483.4</c:v>
                </c:pt>
                <c:pt idx="6">
                  <c:v>616.70000000000005</c:v>
                </c:pt>
                <c:pt idx="7">
                  <c:v>269.39999999999998</c:v>
                </c:pt>
                <c:pt idx="8">
                  <c:v>57.8</c:v>
                </c:pt>
                <c:pt idx="9">
                  <c:v>621.29999999999939</c:v>
                </c:pt>
                <c:pt idx="10">
                  <c:v>377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Лист1!$A$2:$A$12</c:f>
              <c:strCache>
                <c:ptCount val="11"/>
                <c:pt idx="0">
                  <c:v>Подоходный  налог</c:v>
                </c:pt>
                <c:pt idx="1">
                  <c:v>Налог на прибыль</c:v>
                </c:pt>
                <c:pt idx="2">
                  <c:v>Земельный налог</c:v>
                </c:pt>
                <c:pt idx="3">
                  <c:v>Налог на недвижимость</c:v>
                </c:pt>
                <c:pt idx="4">
                  <c:v>Налог на добавленную стоимость</c:v>
                </c:pt>
                <c:pt idx="5">
                  <c:v>Налог при упрощенной системе</c:v>
                </c:pt>
                <c:pt idx="6">
                  <c:v>Единый налог для с/х производителей</c:v>
                </c:pt>
                <c:pt idx="7">
                  <c:v>Компенсации расходов государства</c:v>
                </c:pt>
                <c:pt idx="8">
                  <c:v>Доходы от продажи земельных участков</c:v>
                </c:pt>
                <c:pt idx="9">
                  <c:v>Другие доходы</c:v>
                </c:pt>
                <c:pt idx="10">
                  <c:v>Безвозмездные поступления </c:v>
                </c:pt>
              </c:strCache>
            </c:strRef>
          </c:cat>
          <c:val>
            <c:numRef>
              <c:f>Лист1!$C$2:$C$12</c:f>
              <c:numCache>
                <c:formatCode>0.0</c:formatCode>
                <c:ptCount val="11"/>
                <c:pt idx="0">
                  <c:v>42.474611486844623</c:v>
                </c:pt>
                <c:pt idx="1">
                  <c:v>3.8755909852227197</c:v>
                </c:pt>
                <c:pt idx="2">
                  <c:v>11.533487395848793</c:v>
                </c:pt>
                <c:pt idx="3">
                  <c:v>6.712320054275235</c:v>
                </c:pt>
                <c:pt idx="4">
                  <c:v>9.69109758941633</c:v>
                </c:pt>
                <c:pt idx="5">
                  <c:v>5.1243454109864945</c:v>
                </c:pt>
                <c:pt idx="6">
                  <c:v>6.5374096296139257</c:v>
                </c:pt>
                <c:pt idx="7">
                  <c:v>2.8558102062882949</c:v>
                </c:pt>
                <c:pt idx="8">
                  <c:v>0.61271651790446713</c:v>
                </c:pt>
                <c:pt idx="9">
                  <c:v>6.586172535883132</c:v>
                </c:pt>
                <c:pt idx="10">
                  <c:v>3.996438187715988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2797205137498389"/>
          <c:y val="1.6732756189483219E-2"/>
          <c:w val="0.26190839906677038"/>
          <c:h val="0.96675155751925002"/>
        </c:manualLayout>
      </c:layout>
      <c:overlay val="0"/>
      <c:txPr>
        <a:bodyPr/>
        <a:lstStyle/>
        <a:p>
          <a:pPr>
            <a:defRPr sz="1400" baseline="0"/>
          </a:pPr>
          <a:endParaRPr lang="ru-RU"/>
        </a:p>
      </c:txPr>
    </c:legend>
    <c:plotVisOnly val="1"/>
    <c:dispBlanksAs val="gap"/>
    <c:showDLblsOverMax val="0"/>
  </c:chart>
  <c:spPr>
    <a:scene3d>
      <a:camera prst="orthographicFront"/>
      <a:lightRig rig="threePt" dir="t"/>
    </a:scene3d>
    <a:sp3d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586603495927485"/>
          <c:y val="2.4994453628758115E-2"/>
          <c:w val="0.42254805851711774"/>
          <c:h val="0.88714637410452946"/>
        </c:manualLayout>
      </c:layout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Районный бюджет</c:v>
                </c:pt>
              </c:strCache>
            </c:strRef>
          </c:tx>
          <c:spPr>
            <a:gradFill rotWithShape="1">
              <a:gsLst>
                <a:gs pos="28000">
                  <a:schemeClr val="accent3">
                    <a:tint val="18000"/>
                    <a:satMod val="120000"/>
                    <a:lumMod val="88000"/>
                  </a:schemeClr>
                </a:gs>
                <a:gs pos="100000">
                  <a:schemeClr val="accent3">
                    <a:tint val="40000"/>
                    <a:satMod val="100000"/>
                    <a:lumMod val="78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3"/>
              </a:solidFill>
              <a:prstDash val="solid"/>
            </a:ln>
            <a:effectLst>
              <a:outerShdw blurRad="63500" dist="50800" dir="5400000" sx="98000" sy="98000" rotWithShape="0">
                <a:srgbClr val="000000">
                  <a:alpha val="20000"/>
                </a:srgbClr>
              </a:outerShdw>
            </a:effectLst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Лист1!$A$2:$A$12</c:f>
              <c:strCache>
                <c:ptCount val="11"/>
                <c:pt idx="0">
                  <c:v>ВСЕГО ДОХОДОВ</c:v>
                </c:pt>
                <c:pt idx="1">
                  <c:v>Подоходный налог</c:v>
                </c:pt>
                <c:pt idx="2">
                  <c:v>Налог на прибыль</c:v>
                </c:pt>
                <c:pt idx="3">
                  <c:v>Налоги на собственность</c:v>
                </c:pt>
                <c:pt idx="4">
                  <c:v>НДС</c:v>
                </c:pt>
                <c:pt idx="5">
                  <c:v>Особый режим налогообложения</c:v>
                </c:pt>
                <c:pt idx="6">
                  <c:v>Местные налоги и сборы</c:v>
                </c:pt>
                <c:pt idx="7">
                  <c:v>Налог за добычу природных ресурсов</c:v>
                </c:pt>
                <c:pt idx="8">
                  <c:v>Государственная пошлина</c:v>
                </c:pt>
                <c:pt idx="9">
                  <c:v>Прочие налоговые доходы</c:v>
                </c:pt>
                <c:pt idx="10">
                  <c:v>Неналоговые доходы</c:v>
                </c:pt>
              </c:strCache>
            </c:strRef>
          </c:cat>
          <c:val>
            <c:numRef>
              <c:f>Лист1!$B$2:$B$12</c:f>
              <c:numCache>
                <c:formatCode>0.0</c:formatCode>
                <c:ptCount val="11"/>
                <c:pt idx="0">
                  <c:v>96.663975897068681</c:v>
                </c:pt>
                <c:pt idx="1">
                  <c:v>97.399631902834187</c:v>
                </c:pt>
                <c:pt idx="2">
                  <c:v>100</c:v>
                </c:pt>
                <c:pt idx="3">
                  <c:v>95.834258367170278</c:v>
                </c:pt>
                <c:pt idx="4">
                  <c:v>100</c:v>
                </c:pt>
                <c:pt idx="5">
                  <c:v>100</c:v>
                </c:pt>
                <c:pt idx="6">
                  <c:v>79.303411698524286</c:v>
                </c:pt>
                <c:pt idx="7">
                  <c:v>100</c:v>
                </c:pt>
                <c:pt idx="8">
                  <c:v>93.499490456835289</c:v>
                </c:pt>
                <c:pt idx="9">
                  <c:v>109.78108578864042</c:v>
                </c:pt>
                <c:pt idx="10">
                  <c:v>82.672310161056998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Бюджеты первичного уровня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Лист1!$A$2:$A$12</c:f>
              <c:strCache>
                <c:ptCount val="11"/>
                <c:pt idx="0">
                  <c:v>ВСЕГО ДОХОДОВ</c:v>
                </c:pt>
                <c:pt idx="1">
                  <c:v>Подоходный налог</c:v>
                </c:pt>
                <c:pt idx="2">
                  <c:v>Налог на прибыль</c:v>
                </c:pt>
                <c:pt idx="3">
                  <c:v>Налоги на собственность</c:v>
                </c:pt>
                <c:pt idx="4">
                  <c:v>НДС</c:v>
                </c:pt>
                <c:pt idx="5">
                  <c:v>Особый режим налогообложения</c:v>
                </c:pt>
                <c:pt idx="6">
                  <c:v>Местные налоги и сборы</c:v>
                </c:pt>
                <c:pt idx="7">
                  <c:v>Налог за добычу природных ресурсов</c:v>
                </c:pt>
                <c:pt idx="8">
                  <c:v>Государственная пошлина</c:v>
                </c:pt>
                <c:pt idx="9">
                  <c:v>Прочие налоговые доходы</c:v>
                </c:pt>
                <c:pt idx="10">
                  <c:v>Неналоговые доходы</c:v>
                </c:pt>
              </c:strCache>
            </c:strRef>
          </c:cat>
          <c:val>
            <c:numRef>
              <c:f>Лист1!$C$2:$C$12</c:f>
              <c:numCache>
                <c:formatCode>0.0</c:formatCode>
                <c:ptCount val="11"/>
                <c:pt idx="0">
                  <c:v>3.3360241029313018</c:v>
                </c:pt>
                <c:pt idx="1">
                  <c:v>2.6003680971658119</c:v>
                </c:pt>
                <c:pt idx="3">
                  <c:v>4.1657416328297243</c:v>
                </c:pt>
                <c:pt idx="6">
                  <c:v>20.696588301475721</c:v>
                </c:pt>
                <c:pt idx="8">
                  <c:v>6.500509543164716</c:v>
                </c:pt>
                <c:pt idx="9">
                  <c:v>-9.7810857886404285</c:v>
                </c:pt>
                <c:pt idx="10">
                  <c:v>17.327689838943009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778304"/>
        <c:axId val="7780224"/>
        <c:axId val="0"/>
      </c:bar3DChart>
      <c:catAx>
        <c:axId val="777830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7030A0"/>
                </a:solidFill>
              </a:defRPr>
            </a:pPr>
            <a:endParaRPr lang="ru-RU"/>
          </a:p>
        </c:txPr>
        <c:crossAx val="7780224"/>
        <c:crosses val="autoZero"/>
        <c:auto val="1"/>
        <c:lblAlgn val="ctr"/>
        <c:lblOffset val="100"/>
        <c:noMultiLvlLbl val="0"/>
      </c:catAx>
      <c:valAx>
        <c:axId val="7780224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7030A0"/>
                </a:solidFill>
              </a:defRPr>
            </a:pPr>
            <a:endParaRPr lang="ru-RU"/>
          </a:p>
        </c:txPr>
        <c:crossAx val="77783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827211102296079"/>
          <c:y val="0.16965991798527172"/>
          <c:w val="0.19622726919819625"/>
          <c:h val="0.49708010391394897"/>
        </c:manualLayout>
      </c:layout>
      <c:overlay val="0"/>
      <c:txPr>
        <a:bodyPr/>
        <a:lstStyle/>
        <a:p>
          <a:pPr>
            <a:defRPr>
              <a:solidFill>
                <a:srgbClr val="7030A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3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7.0836854971129681E-2"/>
                  <c:y val="6.707001256511405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5.4934703855161797E-2"/>
                  <c:y val="4.471334171007602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1.5902151115967888E-2"/>
                  <c:y val="6.458593802566538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5.4934703855161797E-2"/>
                  <c:y val="-8.445853434125472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4.336950304354879E-3"/>
                  <c:y val="4.22292671706273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5.7826004058065044E-3"/>
                  <c:y val="0.1068152051962927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Общегосударственная деятельность</c:v>
                </c:pt>
                <c:pt idx="1">
                  <c:v>ЖКХ</c:v>
                </c:pt>
                <c:pt idx="2">
                  <c:v>Физкультура</c:v>
                </c:pt>
                <c:pt idx="3">
                  <c:v>Культура</c:v>
                </c:pt>
                <c:pt idx="4">
                  <c:v>Образование</c:v>
                </c:pt>
                <c:pt idx="5">
                  <c:v>Социальная политика</c:v>
                </c:pt>
                <c:pt idx="6">
                  <c:v>Национальная экономика</c:v>
                </c:pt>
                <c:pt idx="7">
                  <c:v>Охрана окружающей среды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892</c:v>
                </c:pt>
                <c:pt idx="1">
                  <c:v>1001.9</c:v>
                </c:pt>
                <c:pt idx="2">
                  <c:v>74.099999999999994</c:v>
                </c:pt>
                <c:pt idx="3">
                  <c:v>589.4</c:v>
                </c:pt>
                <c:pt idx="4">
                  <c:v>5235.3999999999996</c:v>
                </c:pt>
                <c:pt idx="5">
                  <c:v>418.7</c:v>
                </c:pt>
                <c:pt idx="6">
                  <c:v>377</c:v>
                </c:pt>
                <c:pt idx="7">
                  <c:v>34.299999999999997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cat>
            <c:strRef>
              <c:f>Лист1!$A$2:$A$9</c:f>
              <c:strCache>
                <c:ptCount val="8"/>
                <c:pt idx="0">
                  <c:v>Общегосударственная деятельность</c:v>
                </c:pt>
                <c:pt idx="1">
                  <c:v>ЖКХ</c:v>
                </c:pt>
                <c:pt idx="2">
                  <c:v>Физкультура</c:v>
                </c:pt>
                <c:pt idx="3">
                  <c:v>Культура</c:v>
                </c:pt>
                <c:pt idx="4">
                  <c:v>Образование</c:v>
                </c:pt>
                <c:pt idx="5">
                  <c:v>Социальная политика</c:v>
                </c:pt>
                <c:pt idx="6">
                  <c:v>Национальная экономика</c:v>
                </c:pt>
                <c:pt idx="7">
                  <c:v>Охрана окружающей среды</c:v>
                </c:pt>
              </c:strCache>
            </c:strRef>
          </c:cat>
          <c:val>
            <c:numRef>
              <c:f>Лист1!$C$2:$C$9</c:f>
              <c:numCache>
                <c:formatCode>0.0</c:formatCode>
                <c:ptCount val="8"/>
                <c:pt idx="0">
                  <c:v>10.344667625365311</c:v>
                </c:pt>
                <c:pt idx="1">
                  <c:v>11.619195620912</c:v>
                </c:pt>
                <c:pt idx="2">
                  <c:v>0.85934963121027974</c:v>
                </c:pt>
                <c:pt idx="3">
                  <c:v>6.8353667022312941</c:v>
                </c:pt>
                <c:pt idx="4">
                  <c:v>60.715776777844788</c:v>
                </c:pt>
                <c:pt idx="5">
                  <c:v>4.8557313169736052</c:v>
                </c:pt>
                <c:pt idx="6">
                  <c:v>4.3721297026487926</c:v>
                </c:pt>
                <c:pt idx="7">
                  <c:v>0.39778262281393517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3788986309010551"/>
          <c:y val="0.16291225857533825"/>
          <c:w val="0.25343623630118467"/>
          <c:h val="0.75883274315373406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9"/>
    </mc:Choice>
    <mc:Fallback>
      <c:style val="19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gradFill rotWithShape="1">
          <a:gsLst>
            <a:gs pos="28000">
              <a:schemeClr val="accent4">
                <a:tint val="18000"/>
                <a:satMod val="120000"/>
                <a:lumMod val="88000"/>
              </a:schemeClr>
            </a:gs>
            <a:gs pos="100000">
              <a:schemeClr val="accent4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4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c:spPr>
    </c:sideWall>
    <c:backWall>
      <c:thickness val="0"/>
      <c:spPr>
        <a:gradFill rotWithShape="1">
          <a:gsLst>
            <a:gs pos="28000">
              <a:schemeClr val="accent4">
                <a:tint val="18000"/>
                <a:satMod val="120000"/>
                <a:lumMod val="88000"/>
              </a:schemeClr>
            </a:gs>
            <a:gs pos="100000">
              <a:schemeClr val="accent4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4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c:spPr>
    </c:backWall>
    <c:plotArea>
      <c:layout>
        <c:manualLayout>
          <c:layoutTarget val="inner"/>
          <c:xMode val="edge"/>
          <c:yMode val="edge"/>
          <c:x val="0.32346292650918634"/>
          <c:y val="2.3255813953488372E-3"/>
          <c:w val="0.40143985126859144"/>
          <c:h val="0.91937996703900382"/>
        </c:manualLayout>
      </c:layout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Районный бюджет</c:v>
                </c:pt>
              </c:strCache>
            </c:strRef>
          </c:tx>
          <c:spPr>
            <a:solidFill>
              <a:schemeClr val="accent3"/>
            </a:solidFill>
            <a:ln w="25400" cap="flat" cmpd="sng" algn="ctr">
              <a:solidFill>
                <a:schemeClr val="lt1"/>
              </a:solidFill>
              <a:prstDash val="solid"/>
            </a:ln>
            <a:effectLst>
              <a:outerShdw blurRad="63500" dist="50800" dir="5400000" sx="98000" sy="98000" rotWithShape="0">
                <a:srgbClr val="000000">
                  <a:alpha val="20000"/>
                </a:srgbClr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Общегосударственная деятельность</c:v>
                </c:pt>
                <c:pt idx="1">
                  <c:v>ЖКХ</c:v>
                </c:pt>
                <c:pt idx="2">
                  <c:v>Физкультура</c:v>
                </c:pt>
                <c:pt idx="3">
                  <c:v>Культура</c:v>
                </c:pt>
                <c:pt idx="4">
                  <c:v>Образование</c:v>
                </c:pt>
                <c:pt idx="5">
                  <c:v>Социальная политика</c:v>
                </c:pt>
                <c:pt idx="6">
                  <c:v>Национальная экономика</c:v>
                </c:pt>
                <c:pt idx="7">
                  <c:v>Охрана окружающей среды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>
                  <c:v>69.058295964125563</c:v>
                </c:pt>
                <c:pt idx="1">
                  <c:v>81.455235053398539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Бюджеты первичного уровня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Общегосударственная деятельность</c:v>
                </c:pt>
                <c:pt idx="1">
                  <c:v>ЖКХ</c:v>
                </c:pt>
                <c:pt idx="2">
                  <c:v>Физкультура</c:v>
                </c:pt>
                <c:pt idx="3">
                  <c:v>Культура</c:v>
                </c:pt>
                <c:pt idx="4">
                  <c:v>Образование</c:v>
                </c:pt>
                <c:pt idx="5">
                  <c:v>Социальная политика</c:v>
                </c:pt>
                <c:pt idx="6">
                  <c:v>Национальная экономика</c:v>
                </c:pt>
                <c:pt idx="7">
                  <c:v>Охрана окружающей среды</c:v>
                </c:pt>
              </c:strCache>
            </c:strRef>
          </c:cat>
          <c:val>
            <c:numRef>
              <c:f>Лист1!$C$2:$C$9</c:f>
              <c:numCache>
                <c:formatCode>0.0</c:formatCode>
                <c:ptCount val="8"/>
                <c:pt idx="0">
                  <c:v>30.941704035874441</c:v>
                </c:pt>
                <c:pt idx="1">
                  <c:v>18.544764946601457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4374912"/>
        <c:axId val="114384896"/>
        <c:axId val="0"/>
      </c:bar3DChart>
      <c:catAx>
        <c:axId val="11437491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 algn="just">
              <a:defRPr sz="1690" baseline="0">
                <a:solidFill>
                  <a:srgbClr val="7030A0"/>
                </a:solidFill>
              </a:defRPr>
            </a:pPr>
            <a:endParaRPr lang="ru-RU"/>
          </a:p>
        </c:txPr>
        <c:crossAx val="114384896"/>
        <c:crosses val="autoZero"/>
        <c:auto val="1"/>
        <c:lblAlgn val="r"/>
        <c:lblOffset val="100"/>
        <c:noMultiLvlLbl val="0"/>
      </c:catAx>
      <c:valAx>
        <c:axId val="114384896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143749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206944444444446"/>
          <c:y val="0.38980955868888484"/>
          <c:w val="0.23959722222222221"/>
          <c:h val="0.46921809192455594"/>
        </c:manualLayout>
      </c:layout>
      <c:overlay val="0"/>
      <c:txPr>
        <a:bodyPr/>
        <a:lstStyle/>
        <a:p>
          <a:pPr>
            <a:defRPr>
              <a:solidFill>
                <a:srgbClr val="7030A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>
          <a:solidFill>
            <a:srgbClr val="FF0000"/>
          </a:solidFill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00"/>
      <c:rAngAx val="0"/>
      <c:perspective val="6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163306276649293E-2"/>
          <c:y val="9.3910387573715143E-2"/>
          <c:w val="0.61079972461193999"/>
          <c:h val="0.8218439777840053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explosion val="25"/>
          <c:dLbls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Зарплата и начисления</c:v>
                </c:pt>
                <c:pt idx="1">
                  <c:v>Питание</c:v>
                </c:pt>
                <c:pt idx="2">
                  <c:v>Коммунальные услуги</c:v>
                </c:pt>
                <c:pt idx="3">
                  <c:v>Текущие бюджетные трансферты населению</c:v>
                </c:pt>
                <c:pt idx="4">
                  <c:v>Субсидии </c:v>
                </c:pt>
                <c:pt idx="5">
                  <c:v>Прочие расходы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4745.8999999999996</c:v>
                </c:pt>
                <c:pt idx="1">
                  <c:v>322.7</c:v>
                </c:pt>
                <c:pt idx="2">
                  <c:v>1651.2</c:v>
                </c:pt>
                <c:pt idx="3">
                  <c:v>228</c:v>
                </c:pt>
                <c:pt idx="4">
                  <c:v>659.7</c:v>
                </c:pt>
                <c:pt idx="5">
                  <c:v>1015.2999999999997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cat>
            <c:strRef>
              <c:f>Лист1!$A$2:$A$7</c:f>
              <c:strCache>
                <c:ptCount val="6"/>
                <c:pt idx="0">
                  <c:v>Зарплата и начисления</c:v>
                </c:pt>
                <c:pt idx="1">
                  <c:v>Питание</c:v>
                </c:pt>
                <c:pt idx="2">
                  <c:v>Коммунальные услуги</c:v>
                </c:pt>
                <c:pt idx="3">
                  <c:v>Текущие бюджетные трансферты населению</c:v>
                </c:pt>
                <c:pt idx="4">
                  <c:v>Субсидии </c:v>
                </c:pt>
                <c:pt idx="5">
                  <c:v>Прочие расходы</c:v>
                </c:pt>
              </c:strCache>
            </c:strRef>
          </c:cat>
          <c:val>
            <c:numRef>
              <c:f>Лист1!$C$2:$C$7</c:f>
              <c:numCache>
                <c:formatCode>0.0</c:formatCode>
                <c:ptCount val="6"/>
                <c:pt idx="0">
                  <c:v>55.03896646101034</c:v>
                </c:pt>
                <c:pt idx="1">
                  <c:v>3.7424038595351856</c:v>
                </c:pt>
                <c:pt idx="2">
                  <c:v>19.14923226794081</c:v>
                </c:pt>
                <c:pt idx="3">
                  <c:v>2.6441527114162455</c:v>
                </c:pt>
                <c:pt idx="4">
                  <c:v>7.6506471215846377</c:v>
                </c:pt>
                <c:pt idx="5">
                  <c:v>11.774597578512779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6570897961781237"/>
          <c:y val="6.7653270520049325E-2"/>
          <c:w val="0.21665692780320164"/>
          <c:h val="0.87778025738302468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6D8FD6-888F-409E-B822-D47C95032CF8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44EDDE5-B5EE-4FE0-9BE6-AE61BF95FC2A}">
      <dgm:prSet phldrT="[Текст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gradFill rotWithShape="0">
          <a:gsLst>
            <a:gs pos="0">
              <a:schemeClr val="accent5">
                <a:lumMod val="75000"/>
              </a:schemeClr>
            </a:gs>
            <a:gs pos="100000">
              <a:schemeClr val="accent2">
                <a:shade val="82000"/>
                <a:satMod val="125000"/>
                <a:lumMod val="74000"/>
              </a:schemeClr>
            </a:gs>
          </a:gsLst>
        </a:gradFill>
      </dgm:spPr>
      <dgm:t>
        <a:bodyPr/>
        <a:lstStyle/>
        <a:p>
          <a:r>
            <a:rPr lang="ru-RU" b="1" i="0" baseline="0" dirty="0" smtClean="0"/>
            <a:t>Государственные программы</a:t>
          </a:r>
        </a:p>
        <a:p>
          <a:r>
            <a:rPr lang="ru-RU" b="1" i="0" baseline="0" dirty="0" smtClean="0"/>
            <a:t>7 659,8 тыс. руб. (88,8 % расходов бюджета)</a:t>
          </a:r>
          <a:endParaRPr lang="ru-RU" b="1" i="0" baseline="0" dirty="0"/>
        </a:p>
      </dgm:t>
    </dgm:pt>
    <dgm:pt modelId="{5B0568B4-2452-46EA-B3AC-51E8D9316B28}" type="parTrans" cxnId="{71110541-3D1D-4560-A416-2AAAE53BAC5C}">
      <dgm:prSet/>
      <dgm:spPr/>
      <dgm:t>
        <a:bodyPr/>
        <a:lstStyle/>
        <a:p>
          <a:endParaRPr lang="ru-RU"/>
        </a:p>
      </dgm:t>
    </dgm:pt>
    <dgm:pt modelId="{6002A311-AD0E-485E-AB51-C0FF553B8B23}" type="sibTrans" cxnId="{71110541-3D1D-4560-A416-2AAAE53BAC5C}">
      <dgm:prSet/>
      <dgm:spPr/>
      <dgm:t>
        <a:bodyPr/>
        <a:lstStyle/>
        <a:p>
          <a:endParaRPr lang="ru-RU"/>
        </a:p>
      </dgm:t>
    </dgm:pt>
    <dgm:pt modelId="{B2472BC9-120D-4044-9CFE-40E251A5723E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600" b="0" i="0" u="none" dirty="0" smtClean="0">
              <a:solidFill>
                <a:schemeClr val="accent1">
                  <a:lumMod val="50000"/>
                </a:schemeClr>
              </a:solidFill>
            </a:rPr>
            <a:t>Государственная программа развития аграрного бизнеса в Республике </a:t>
          </a:r>
          <a:r>
            <a:rPr lang="ru-RU" sz="800" b="0" i="0" u="none" baseline="0" dirty="0" smtClean="0">
              <a:solidFill>
                <a:schemeClr val="accent1">
                  <a:lumMod val="50000"/>
                </a:schemeClr>
              </a:solidFill>
            </a:rPr>
            <a:t>Беларусь</a:t>
          </a:r>
          <a:r>
            <a:rPr lang="ru-RU" sz="600" b="0" i="0" u="none" dirty="0" smtClean="0">
              <a:solidFill>
                <a:schemeClr val="accent1">
                  <a:lumMod val="50000"/>
                </a:schemeClr>
              </a:solidFill>
            </a:rPr>
            <a:t> на 2016-2020 годы</a:t>
          </a:r>
        </a:p>
        <a:p>
          <a:r>
            <a:rPr lang="ru-RU" sz="600" b="0" i="0" u="none" dirty="0" smtClean="0">
              <a:solidFill>
                <a:schemeClr val="accent1">
                  <a:lumMod val="50000"/>
                </a:schemeClr>
              </a:solidFill>
            </a:rPr>
            <a:t>375,8 тыс. руб.</a:t>
          </a:r>
          <a:endParaRPr lang="ru-RU" sz="600" dirty="0">
            <a:solidFill>
              <a:schemeClr val="accent1">
                <a:lumMod val="50000"/>
              </a:schemeClr>
            </a:solidFill>
          </a:endParaRPr>
        </a:p>
      </dgm:t>
    </dgm:pt>
    <dgm:pt modelId="{3C321F21-A232-4EC9-86F1-C0C2350E0603}" type="parTrans" cxnId="{932A8055-5B7A-44F3-86B4-B0DA0D66732B}">
      <dgm:prSet/>
      <dgm:spPr/>
      <dgm:t>
        <a:bodyPr/>
        <a:lstStyle/>
        <a:p>
          <a:endParaRPr lang="ru-RU"/>
        </a:p>
      </dgm:t>
    </dgm:pt>
    <dgm:pt modelId="{C5335850-0FAA-4DD4-96D2-486326798AC8}" type="sibTrans" cxnId="{932A8055-5B7A-44F3-86B4-B0DA0D66732B}">
      <dgm:prSet/>
      <dgm:spPr/>
      <dgm:t>
        <a:bodyPr/>
        <a:lstStyle/>
        <a:p>
          <a:endParaRPr lang="ru-RU"/>
        </a:p>
      </dgm:t>
    </dgm:pt>
    <dgm:pt modelId="{0B77285F-31F1-4E81-A918-E87F04D50B23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0" i="0" u="none" baseline="0" dirty="0" smtClean="0">
              <a:solidFill>
                <a:schemeClr val="accent1">
                  <a:lumMod val="50000"/>
                </a:schemeClr>
              </a:solidFill>
            </a:rPr>
            <a:t>Государственная программа о социальной защите и содействии занятости населения на 2016-2020 годы</a:t>
          </a:r>
          <a:r>
            <a:rPr lang="ru-RU" b="1" i="0" u="none" baseline="0" dirty="0" smtClean="0">
              <a:solidFill>
                <a:schemeClr val="accent1">
                  <a:lumMod val="50000"/>
                </a:schemeClr>
              </a:solidFill>
            </a:rPr>
            <a:t>	</a:t>
          </a:r>
        </a:p>
        <a:p>
          <a:r>
            <a:rPr lang="ru-RU" b="1" i="0" u="none" baseline="0" dirty="0" smtClean="0">
              <a:solidFill>
                <a:schemeClr val="accent1">
                  <a:lumMod val="50000"/>
                </a:schemeClr>
              </a:solidFill>
            </a:rPr>
            <a:t>283,5 тыс. руб.</a:t>
          </a:r>
          <a:endParaRPr lang="ru-RU" i="0" u="none" baseline="0" dirty="0">
            <a:solidFill>
              <a:schemeClr val="accent1">
                <a:lumMod val="50000"/>
              </a:schemeClr>
            </a:solidFill>
          </a:endParaRPr>
        </a:p>
      </dgm:t>
    </dgm:pt>
    <dgm:pt modelId="{0EC1B231-9146-4285-B7D9-E6C31A196F68}" type="parTrans" cxnId="{298D232A-32A6-4813-B390-864746AF0406}">
      <dgm:prSet/>
      <dgm:spPr/>
      <dgm:t>
        <a:bodyPr/>
        <a:lstStyle/>
        <a:p>
          <a:endParaRPr lang="ru-RU"/>
        </a:p>
      </dgm:t>
    </dgm:pt>
    <dgm:pt modelId="{C1A2B739-CE7C-40A0-90E6-98A54520D669}" type="sibTrans" cxnId="{298D232A-32A6-4813-B390-864746AF0406}">
      <dgm:prSet/>
      <dgm:spPr/>
      <dgm:t>
        <a:bodyPr/>
        <a:lstStyle/>
        <a:p>
          <a:endParaRPr lang="ru-RU"/>
        </a:p>
      </dgm:t>
    </dgm:pt>
    <dgm:pt modelId="{94D57468-09C6-4101-87A8-364DCF3AF713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0" i="0" u="none" baseline="0" dirty="0" smtClean="0">
              <a:solidFill>
                <a:schemeClr val="accent1">
                  <a:lumMod val="50000"/>
                </a:schemeClr>
              </a:solidFill>
            </a:rPr>
            <a:t>Государственная программа "Здоровье народа и демографическая безопасность Республики Беларусь" на 2016-2020 годы	</a:t>
          </a:r>
        </a:p>
        <a:p>
          <a:r>
            <a:rPr lang="ru-RU" b="0" i="0" u="none" baseline="0" dirty="0" smtClean="0">
              <a:solidFill>
                <a:schemeClr val="accent1">
                  <a:lumMod val="50000"/>
                </a:schemeClr>
              </a:solidFill>
            </a:rPr>
            <a:t>1,5  тыс. руб.</a:t>
          </a:r>
          <a:endParaRPr lang="ru-RU" b="0" i="0" u="none" baseline="0" dirty="0">
            <a:solidFill>
              <a:schemeClr val="accent1">
                <a:lumMod val="50000"/>
              </a:schemeClr>
            </a:solidFill>
          </a:endParaRPr>
        </a:p>
      </dgm:t>
    </dgm:pt>
    <dgm:pt modelId="{78BC0E69-B80B-4A66-941B-F03DCE4E0F1A}" type="parTrans" cxnId="{5B645BC3-81FA-4974-8C32-7554362BFCBA}">
      <dgm:prSet/>
      <dgm:spPr/>
      <dgm:t>
        <a:bodyPr/>
        <a:lstStyle/>
        <a:p>
          <a:endParaRPr lang="ru-RU"/>
        </a:p>
      </dgm:t>
    </dgm:pt>
    <dgm:pt modelId="{4AA656EB-DC0C-404B-8A82-4F462C5E0391}" type="sibTrans" cxnId="{5B645BC3-81FA-4974-8C32-7554362BFCBA}">
      <dgm:prSet/>
      <dgm:spPr/>
      <dgm:t>
        <a:bodyPr/>
        <a:lstStyle/>
        <a:p>
          <a:endParaRPr lang="ru-RU"/>
        </a:p>
      </dgm:t>
    </dgm:pt>
    <dgm:pt modelId="{83DCB81F-44B3-4599-A4D6-6D59A8A65C77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0" i="0" u="none" baseline="0" dirty="0" smtClean="0">
              <a:solidFill>
                <a:schemeClr val="accent1">
                  <a:lumMod val="50000"/>
                </a:schemeClr>
              </a:solidFill>
            </a:rPr>
            <a:t>Государственная программа "Охрана окружающей среды и устойчивое использование природных ресурсов" на 2016-2020 годы</a:t>
          </a:r>
        </a:p>
        <a:p>
          <a:r>
            <a:rPr lang="ru-RU" b="0" i="0" u="none" baseline="0" dirty="0" smtClean="0">
              <a:solidFill>
                <a:schemeClr val="accent1">
                  <a:lumMod val="50000"/>
                </a:schemeClr>
              </a:solidFill>
            </a:rPr>
            <a:t>34,3 тыс. руб.</a:t>
          </a:r>
          <a:endParaRPr lang="ru-RU" baseline="0" dirty="0">
            <a:solidFill>
              <a:schemeClr val="accent1">
                <a:lumMod val="50000"/>
              </a:schemeClr>
            </a:solidFill>
          </a:endParaRPr>
        </a:p>
      </dgm:t>
    </dgm:pt>
    <dgm:pt modelId="{D7F20C8E-1F99-4B7B-8929-1B2E387A8D8F}" type="parTrans" cxnId="{3F02869C-B282-4A07-AC86-D763AA24B617}">
      <dgm:prSet/>
      <dgm:spPr/>
      <dgm:t>
        <a:bodyPr/>
        <a:lstStyle/>
        <a:p>
          <a:endParaRPr lang="ru-RU"/>
        </a:p>
      </dgm:t>
    </dgm:pt>
    <dgm:pt modelId="{94124C93-6859-413D-8CE7-59CFC77C0B28}" type="sibTrans" cxnId="{3F02869C-B282-4A07-AC86-D763AA24B617}">
      <dgm:prSet/>
      <dgm:spPr/>
      <dgm:t>
        <a:bodyPr/>
        <a:lstStyle/>
        <a:p>
          <a:endParaRPr lang="ru-RU"/>
        </a:p>
      </dgm:t>
    </dgm:pt>
    <dgm:pt modelId="{BEE46327-85BB-42F9-AE75-4A1162A816F8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0" i="0" u="none" baseline="0" dirty="0" smtClean="0">
              <a:solidFill>
                <a:schemeClr val="accent1">
                  <a:lumMod val="50000"/>
                </a:schemeClr>
              </a:solidFill>
            </a:rPr>
            <a:t>Государственная программа "Образование и молодежная политика" на 2016 - 2020 годы</a:t>
          </a:r>
        </a:p>
        <a:p>
          <a:r>
            <a:rPr lang="ru-RU" b="0" i="0" u="none" baseline="0" dirty="0" smtClean="0">
              <a:solidFill>
                <a:schemeClr val="accent1">
                  <a:lumMod val="50000"/>
                </a:schemeClr>
              </a:solidFill>
            </a:rPr>
            <a:t>5 365,4 тыс. руб.</a:t>
          </a:r>
          <a:endParaRPr lang="ru-RU" baseline="0" dirty="0">
            <a:solidFill>
              <a:schemeClr val="accent1">
                <a:lumMod val="50000"/>
              </a:schemeClr>
            </a:solidFill>
          </a:endParaRPr>
        </a:p>
      </dgm:t>
    </dgm:pt>
    <dgm:pt modelId="{6E7E1073-A4F7-4247-8500-EADBBE38E0FE}" type="parTrans" cxnId="{ECFBC306-F0C7-433B-B0FD-E0C395B92463}">
      <dgm:prSet/>
      <dgm:spPr/>
      <dgm:t>
        <a:bodyPr/>
        <a:lstStyle/>
        <a:p>
          <a:endParaRPr lang="ru-RU"/>
        </a:p>
      </dgm:t>
    </dgm:pt>
    <dgm:pt modelId="{7E9FBBB6-C5A0-4CAF-9032-B7277F5E3CC2}" type="sibTrans" cxnId="{ECFBC306-F0C7-433B-B0FD-E0C395B92463}">
      <dgm:prSet/>
      <dgm:spPr/>
      <dgm:t>
        <a:bodyPr/>
        <a:lstStyle/>
        <a:p>
          <a:endParaRPr lang="ru-RU"/>
        </a:p>
      </dgm:t>
    </dgm:pt>
    <dgm:pt modelId="{D2128277-3245-478B-89A9-D11323F7B4BC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0" i="0" u="none" baseline="0" dirty="0" smtClean="0">
              <a:solidFill>
                <a:schemeClr val="accent1">
                  <a:lumMod val="50000"/>
                </a:schemeClr>
              </a:solidFill>
            </a:rPr>
            <a:t>Государственная программа "Культура Беларуси" на 2016 - 2020 годы</a:t>
          </a:r>
        </a:p>
        <a:p>
          <a:r>
            <a:rPr lang="ru-RU" b="0" i="0" u="none" baseline="0" dirty="0" smtClean="0">
              <a:solidFill>
                <a:schemeClr val="accent1">
                  <a:lumMod val="50000"/>
                </a:schemeClr>
              </a:solidFill>
            </a:rPr>
            <a:t>557,8 тыс. руб.</a:t>
          </a:r>
          <a:endParaRPr lang="ru-RU" baseline="0" dirty="0">
            <a:solidFill>
              <a:schemeClr val="accent1">
                <a:lumMod val="50000"/>
              </a:schemeClr>
            </a:solidFill>
          </a:endParaRPr>
        </a:p>
      </dgm:t>
    </dgm:pt>
    <dgm:pt modelId="{7676751C-874A-4852-A32C-59B216C12E2E}" type="parTrans" cxnId="{194763D8-9DD9-4BD1-9391-C111B2265C49}">
      <dgm:prSet/>
      <dgm:spPr/>
      <dgm:t>
        <a:bodyPr/>
        <a:lstStyle/>
        <a:p>
          <a:endParaRPr lang="ru-RU"/>
        </a:p>
      </dgm:t>
    </dgm:pt>
    <dgm:pt modelId="{92DB9D1B-78A9-447A-B4A4-A29231413D4F}" type="sibTrans" cxnId="{194763D8-9DD9-4BD1-9391-C111B2265C49}">
      <dgm:prSet/>
      <dgm:spPr/>
      <dgm:t>
        <a:bodyPr/>
        <a:lstStyle/>
        <a:p>
          <a:endParaRPr lang="ru-RU"/>
        </a:p>
      </dgm:t>
    </dgm:pt>
    <dgm:pt modelId="{A370444C-44E4-4923-81AF-EA9EAB267BFA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0" i="0" u="none" baseline="0" dirty="0" smtClean="0">
              <a:solidFill>
                <a:schemeClr val="accent1">
                  <a:lumMod val="50000"/>
                </a:schemeClr>
              </a:solidFill>
            </a:rPr>
            <a:t>Государственная программа развития физической культуры и спорта в Республике Беларусь на 2016 - 2020 годы</a:t>
          </a:r>
        </a:p>
        <a:p>
          <a:r>
            <a:rPr lang="ru-RU" b="0" i="0" u="none" baseline="0" dirty="0" smtClean="0">
              <a:solidFill>
                <a:schemeClr val="accent1">
                  <a:lumMod val="50000"/>
                </a:schemeClr>
              </a:solidFill>
            </a:rPr>
            <a:t>74,1 тыс. руб.</a:t>
          </a:r>
          <a:endParaRPr lang="ru-RU" baseline="0" dirty="0">
            <a:solidFill>
              <a:schemeClr val="accent1">
                <a:lumMod val="50000"/>
              </a:schemeClr>
            </a:solidFill>
          </a:endParaRPr>
        </a:p>
      </dgm:t>
    </dgm:pt>
    <dgm:pt modelId="{2CCD116D-0399-4FE2-8996-18265F2E56AD}" type="parTrans" cxnId="{289840B4-5A02-4850-87CA-5523BAE9BB5D}">
      <dgm:prSet/>
      <dgm:spPr/>
      <dgm:t>
        <a:bodyPr/>
        <a:lstStyle/>
        <a:p>
          <a:endParaRPr lang="ru-RU"/>
        </a:p>
      </dgm:t>
    </dgm:pt>
    <dgm:pt modelId="{B569DDE0-E1C9-4980-B531-5690AF7B3B89}" type="sibTrans" cxnId="{289840B4-5A02-4850-87CA-5523BAE9BB5D}">
      <dgm:prSet/>
      <dgm:spPr/>
      <dgm:t>
        <a:bodyPr/>
        <a:lstStyle/>
        <a:p>
          <a:endParaRPr lang="ru-RU"/>
        </a:p>
      </dgm:t>
    </dgm:pt>
    <dgm:pt modelId="{9603974C-6002-498D-A35D-37B09AD719DD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0" i="0" u="none" baseline="0" dirty="0" smtClean="0">
              <a:solidFill>
                <a:schemeClr val="accent1">
                  <a:lumMod val="50000"/>
                </a:schemeClr>
              </a:solidFill>
            </a:rPr>
            <a:t>Государственная программа "Комфортное жилье и благоприятная среда" на 2016 - 2020 годы</a:t>
          </a:r>
        </a:p>
        <a:p>
          <a:r>
            <a:rPr lang="ru-RU" b="0" i="0" u="none" baseline="0" dirty="0" smtClean="0">
              <a:solidFill>
                <a:schemeClr val="accent1">
                  <a:lumMod val="50000"/>
                </a:schemeClr>
              </a:solidFill>
            </a:rPr>
            <a:t>967,2 тыс. руб.</a:t>
          </a:r>
          <a:endParaRPr lang="ru-RU" baseline="0" dirty="0">
            <a:solidFill>
              <a:schemeClr val="accent1">
                <a:lumMod val="50000"/>
              </a:schemeClr>
            </a:solidFill>
          </a:endParaRPr>
        </a:p>
      </dgm:t>
    </dgm:pt>
    <dgm:pt modelId="{3001074E-843C-470E-B12D-CEC9BFF61055}" type="parTrans" cxnId="{BAEB104C-6D68-4842-9BE0-D0A8078CAD28}">
      <dgm:prSet/>
      <dgm:spPr/>
      <dgm:t>
        <a:bodyPr/>
        <a:lstStyle/>
        <a:p>
          <a:endParaRPr lang="ru-RU"/>
        </a:p>
      </dgm:t>
    </dgm:pt>
    <dgm:pt modelId="{058D7BB9-E1D5-458A-9F68-1EF61FE441D3}" type="sibTrans" cxnId="{BAEB104C-6D68-4842-9BE0-D0A8078CAD28}">
      <dgm:prSet/>
      <dgm:spPr/>
      <dgm:t>
        <a:bodyPr/>
        <a:lstStyle/>
        <a:p>
          <a:endParaRPr lang="ru-RU"/>
        </a:p>
      </dgm:t>
    </dgm:pt>
    <dgm:pt modelId="{B4715A36-E124-4469-A3A5-61B7764E1A51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0" i="0" u="none" baseline="0" dirty="0" smtClean="0">
              <a:solidFill>
                <a:schemeClr val="accent1">
                  <a:lumMod val="50000"/>
                </a:schemeClr>
              </a:solidFill>
            </a:rPr>
            <a:t>Государственная программа "Строительство жилья" на 2016 - 2020 годы</a:t>
          </a:r>
        </a:p>
        <a:p>
          <a:r>
            <a:rPr lang="ru-RU" b="0" i="0" u="none" baseline="0" dirty="0" smtClean="0">
              <a:solidFill>
                <a:schemeClr val="accent1">
                  <a:lumMod val="50000"/>
                </a:schemeClr>
              </a:solidFill>
            </a:rPr>
            <a:t>0,2 тыс. руб.</a:t>
          </a:r>
          <a:endParaRPr lang="ru-RU" baseline="0" dirty="0">
            <a:solidFill>
              <a:schemeClr val="accent1">
                <a:lumMod val="50000"/>
              </a:schemeClr>
            </a:solidFill>
          </a:endParaRPr>
        </a:p>
      </dgm:t>
    </dgm:pt>
    <dgm:pt modelId="{7B39CB5E-C0A8-41A8-BDBD-EEB5C6ADBA99}" type="parTrans" cxnId="{92B9D0EF-97D0-4F28-8618-00374E2E3B37}">
      <dgm:prSet/>
      <dgm:spPr/>
      <dgm:t>
        <a:bodyPr/>
        <a:lstStyle/>
        <a:p>
          <a:endParaRPr lang="ru-RU"/>
        </a:p>
      </dgm:t>
    </dgm:pt>
    <dgm:pt modelId="{B21B0656-B311-4807-AF37-FE4D216897F3}" type="sibTrans" cxnId="{92B9D0EF-97D0-4F28-8618-00374E2E3B37}">
      <dgm:prSet/>
      <dgm:spPr/>
      <dgm:t>
        <a:bodyPr/>
        <a:lstStyle/>
        <a:p>
          <a:endParaRPr lang="ru-RU"/>
        </a:p>
      </dgm:t>
    </dgm:pt>
    <dgm:pt modelId="{0A57A23D-2B0B-44C4-BBA6-C7E8BB969706}" type="pres">
      <dgm:prSet presAssocID="{B26D8FD6-888F-409E-B822-D47C95032CF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0011AB4-94F9-4B7F-9A04-AE1C78C6197E}" type="pres">
      <dgm:prSet presAssocID="{844EDDE5-B5EE-4FE0-9BE6-AE61BF95FC2A}" presName="centerShape" presStyleLbl="node0" presStyleIdx="0" presStyleCnt="1" custScaleX="164796" custScaleY="154780" custLinFactNeighborX="-47" custLinFactNeighborY="-18312"/>
      <dgm:spPr/>
      <dgm:t>
        <a:bodyPr/>
        <a:lstStyle/>
        <a:p>
          <a:endParaRPr lang="ru-RU"/>
        </a:p>
      </dgm:t>
    </dgm:pt>
    <dgm:pt modelId="{FD2AA449-A2C3-47EE-97F1-1D7CDDDC7A4A}" type="pres">
      <dgm:prSet presAssocID="{7B39CB5E-C0A8-41A8-BDBD-EEB5C6ADBA99}" presName="parTrans" presStyleLbl="bgSibTrans2D1" presStyleIdx="0" presStyleCnt="9"/>
      <dgm:spPr/>
      <dgm:t>
        <a:bodyPr/>
        <a:lstStyle/>
        <a:p>
          <a:endParaRPr lang="ru-RU"/>
        </a:p>
      </dgm:t>
    </dgm:pt>
    <dgm:pt modelId="{1864C8DC-C041-4441-B775-CDAC521FA1BE}" type="pres">
      <dgm:prSet presAssocID="{B4715A36-E124-4469-A3A5-61B7764E1A51}" presName="node" presStyleLbl="node1" presStyleIdx="0" presStyleCnt="9" custRadScaleRad="81865" custRadScaleInc="-507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3053D3-EE4A-41D5-BC3E-7ABCCFE22066}" type="pres">
      <dgm:prSet presAssocID="{3001074E-843C-470E-B12D-CEC9BFF61055}" presName="parTrans" presStyleLbl="bgSibTrans2D1" presStyleIdx="1" presStyleCnt="9"/>
      <dgm:spPr/>
      <dgm:t>
        <a:bodyPr/>
        <a:lstStyle/>
        <a:p>
          <a:endParaRPr lang="ru-RU"/>
        </a:p>
      </dgm:t>
    </dgm:pt>
    <dgm:pt modelId="{31C60BDD-C870-4EC5-9923-97EE91F289E4}" type="pres">
      <dgm:prSet presAssocID="{9603974C-6002-498D-A35D-37B09AD719DD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BF2EEF-8191-4AA9-A1EE-4977A189E729}" type="pres">
      <dgm:prSet presAssocID="{2CCD116D-0399-4FE2-8996-18265F2E56AD}" presName="parTrans" presStyleLbl="bgSibTrans2D1" presStyleIdx="2" presStyleCnt="9"/>
      <dgm:spPr/>
      <dgm:t>
        <a:bodyPr/>
        <a:lstStyle/>
        <a:p>
          <a:endParaRPr lang="ru-RU"/>
        </a:p>
      </dgm:t>
    </dgm:pt>
    <dgm:pt modelId="{B57FBD3C-AB33-4621-852E-2EC03A098B87}" type="pres">
      <dgm:prSet presAssocID="{A370444C-44E4-4923-81AF-EA9EAB267BFA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69C742-A0B5-405A-B27D-E8F3B878FF1C}" type="pres">
      <dgm:prSet presAssocID="{7676751C-874A-4852-A32C-59B216C12E2E}" presName="parTrans" presStyleLbl="bgSibTrans2D1" presStyleIdx="3" presStyleCnt="9"/>
      <dgm:spPr/>
      <dgm:t>
        <a:bodyPr/>
        <a:lstStyle/>
        <a:p>
          <a:endParaRPr lang="ru-RU"/>
        </a:p>
      </dgm:t>
    </dgm:pt>
    <dgm:pt modelId="{1D4C5AFD-F3AD-4B21-8B65-D5F329623D68}" type="pres">
      <dgm:prSet presAssocID="{D2128277-3245-478B-89A9-D11323F7B4BC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C28CDD-90F2-4905-989E-6561A2BB7E10}" type="pres">
      <dgm:prSet presAssocID="{6E7E1073-A4F7-4247-8500-EADBBE38E0FE}" presName="parTrans" presStyleLbl="bgSibTrans2D1" presStyleIdx="4" presStyleCnt="9"/>
      <dgm:spPr/>
      <dgm:t>
        <a:bodyPr/>
        <a:lstStyle/>
        <a:p>
          <a:endParaRPr lang="ru-RU"/>
        </a:p>
      </dgm:t>
    </dgm:pt>
    <dgm:pt modelId="{2C37B16C-736D-4FA9-A978-C9FA33F718FC}" type="pres">
      <dgm:prSet presAssocID="{BEE46327-85BB-42F9-AE75-4A1162A816F8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24EF0B-A8A8-4680-98C8-516F0E8B6142}" type="pres">
      <dgm:prSet presAssocID="{D7F20C8E-1F99-4B7B-8929-1B2E387A8D8F}" presName="parTrans" presStyleLbl="bgSibTrans2D1" presStyleIdx="5" presStyleCnt="9"/>
      <dgm:spPr/>
      <dgm:t>
        <a:bodyPr/>
        <a:lstStyle/>
        <a:p>
          <a:endParaRPr lang="ru-RU"/>
        </a:p>
      </dgm:t>
    </dgm:pt>
    <dgm:pt modelId="{960FB98C-FEC4-49CA-8A44-EF1A27D279F1}" type="pres">
      <dgm:prSet presAssocID="{83DCB81F-44B3-4599-A4D6-6D59A8A65C77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5CAFA8-D742-4578-85DA-74BFC2ED32B1}" type="pres">
      <dgm:prSet presAssocID="{78BC0E69-B80B-4A66-941B-F03DCE4E0F1A}" presName="parTrans" presStyleLbl="bgSibTrans2D1" presStyleIdx="6" presStyleCnt="9"/>
      <dgm:spPr/>
      <dgm:t>
        <a:bodyPr/>
        <a:lstStyle/>
        <a:p>
          <a:endParaRPr lang="ru-RU"/>
        </a:p>
      </dgm:t>
    </dgm:pt>
    <dgm:pt modelId="{8201379E-F9A7-4B1D-B273-CF222B7D9FD6}" type="pres">
      <dgm:prSet presAssocID="{94D57468-09C6-4101-87A8-364DCF3AF713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BD5417-3991-44FB-BBA4-99FEE7D62B70}" type="pres">
      <dgm:prSet presAssocID="{0EC1B231-9146-4285-B7D9-E6C31A196F68}" presName="parTrans" presStyleLbl="bgSibTrans2D1" presStyleIdx="7" presStyleCnt="9"/>
      <dgm:spPr/>
      <dgm:t>
        <a:bodyPr/>
        <a:lstStyle/>
        <a:p>
          <a:endParaRPr lang="ru-RU"/>
        </a:p>
      </dgm:t>
    </dgm:pt>
    <dgm:pt modelId="{D55A195D-2290-43DB-A21C-0AF219921689}" type="pres">
      <dgm:prSet presAssocID="{0B77285F-31F1-4E81-A918-E87F04D50B23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252576-6F7A-4A03-86D0-635DA4A3EB19}" type="pres">
      <dgm:prSet presAssocID="{3C321F21-A232-4EC9-86F1-C0C2350E0603}" presName="parTrans" presStyleLbl="bgSibTrans2D1" presStyleIdx="8" presStyleCnt="9"/>
      <dgm:spPr/>
      <dgm:t>
        <a:bodyPr/>
        <a:lstStyle/>
        <a:p>
          <a:endParaRPr lang="ru-RU"/>
        </a:p>
      </dgm:t>
    </dgm:pt>
    <dgm:pt modelId="{C649810C-533A-46F4-A310-529FB06CDD0A}" type="pres">
      <dgm:prSet presAssocID="{B2472BC9-120D-4044-9CFE-40E251A5723E}" presName="node" presStyleLbl="node1" presStyleIdx="8" presStyleCnt="9" custRadScaleRad="87971" custRadScaleInc="407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0FA6F04-0B64-444D-9A61-B46030C5DC38}" type="presOf" srcId="{7676751C-874A-4852-A32C-59B216C12E2E}" destId="{A469C742-A0B5-405A-B27D-E8F3B878FF1C}" srcOrd="0" destOrd="0" presId="urn:microsoft.com/office/officeart/2005/8/layout/radial4"/>
    <dgm:cxn modelId="{384DAA51-49EC-4BC3-9F35-CA77E3829C8C}" type="presOf" srcId="{9603974C-6002-498D-A35D-37B09AD719DD}" destId="{31C60BDD-C870-4EC5-9923-97EE91F289E4}" srcOrd="0" destOrd="0" presId="urn:microsoft.com/office/officeart/2005/8/layout/radial4"/>
    <dgm:cxn modelId="{6F07E5F5-E71F-4FAB-B8A6-332C6B5B49A3}" type="presOf" srcId="{3C321F21-A232-4EC9-86F1-C0C2350E0603}" destId="{79252576-6F7A-4A03-86D0-635DA4A3EB19}" srcOrd="0" destOrd="0" presId="urn:microsoft.com/office/officeart/2005/8/layout/radial4"/>
    <dgm:cxn modelId="{5DBBBFFE-D33B-4119-93A4-D9F00E6B5C36}" type="presOf" srcId="{0EC1B231-9146-4285-B7D9-E6C31A196F68}" destId="{4FBD5417-3991-44FB-BBA4-99FEE7D62B70}" srcOrd="0" destOrd="0" presId="urn:microsoft.com/office/officeart/2005/8/layout/radial4"/>
    <dgm:cxn modelId="{7A7BAD25-592B-49AC-AE94-F112FF718EFD}" type="presOf" srcId="{0B77285F-31F1-4E81-A918-E87F04D50B23}" destId="{D55A195D-2290-43DB-A21C-0AF219921689}" srcOrd="0" destOrd="0" presId="urn:microsoft.com/office/officeart/2005/8/layout/radial4"/>
    <dgm:cxn modelId="{2E514C97-2F93-449F-9A59-575062E3DF85}" type="presOf" srcId="{844EDDE5-B5EE-4FE0-9BE6-AE61BF95FC2A}" destId="{70011AB4-94F9-4B7F-9A04-AE1C78C6197E}" srcOrd="0" destOrd="0" presId="urn:microsoft.com/office/officeart/2005/8/layout/radial4"/>
    <dgm:cxn modelId="{3D793ADC-AE92-4E8E-9515-B15A04273019}" type="presOf" srcId="{B2472BC9-120D-4044-9CFE-40E251A5723E}" destId="{C649810C-533A-46F4-A310-529FB06CDD0A}" srcOrd="0" destOrd="0" presId="urn:microsoft.com/office/officeart/2005/8/layout/radial4"/>
    <dgm:cxn modelId="{3E2D1DDE-FC84-4C8A-B51F-552097704260}" type="presOf" srcId="{D7F20C8E-1F99-4B7B-8929-1B2E387A8D8F}" destId="{BF24EF0B-A8A8-4680-98C8-516F0E8B6142}" srcOrd="0" destOrd="0" presId="urn:microsoft.com/office/officeart/2005/8/layout/radial4"/>
    <dgm:cxn modelId="{298D232A-32A6-4813-B390-864746AF0406}" srcId="{844EDDE5-B5EE-4FE0-9BE6-AE61BF95FC2A}" destId="{0B77285F-31F1-4E81-A918-E87F04D50B23}" srcOrd="7" destOrd="0" parTransId="{0EC1B231-9146-4285-B7D9-E6C31A196F68}" sibTransId="{C1A2B739-CE7C-40A0-90E6-98A54520D669}"/>
    <dgm:cxn modelId="{ABBE38BB-8449-423F-A933-341B8299F9A4}" type="presOf" srcId="{78BC0E69-B80B-4A66-941B-F03DCE4E0F1A}" destId="{B95CAFA8-D742-4578-85DA-74BFC2ED32B1}" srcOrd="0" destOrd="0" presId="urn:microsoft.com/office/officeart/2005/8/layout/radial4"/>
    <dgm:cxn modelId="{BE497ADC-B373-4380-9607-AFE4E8C2801F}" type="presOf" srcId="{B26D8FD6-888F-409E-B822-D47C95032CF8}" destId="{0A57A23D-2B0B-44C4-BBA6-C7E8BB969706}" srcOrd="0" destOrd="0" presId="urn:microsoft.com/office/officeart/2005/8/layout/radial4"/>
    <dgm:cxn modelId="{9F260845-30D7-4639-80E7-8E1AEB4F754F}" type="presOf" srcId="{83DCB81F-44B3-4599-A4D6-6D59A8A65C77}" destId="{960FB98C-FEC4-49CA-8A44-EF1A27D279F1}" srcOrd="0" destOrd="0" presId="urn:microsoft.com/office/officeart/2005/8/layout/radial4"/>
    <dgm:cxn modelId="{9E980C2A-9C34-4478-A51F-3856DDBFA56E}" type="presOf" srcId="{3001074E-843C-470E-B12D-CEC9BFF61055}" destId="{A43053D3-EE4A-41D5-BC3E-7ABCCFE22066}" srcOrd="0" destOrd="0" presId="urn:microsoft.com/office/officeart/2005/8/layout/radial4"/>
    <dgm:cxn modelId="{0C6B78F0-6BA7-41AB-ACA7-8C06BCBE7424}" type="presOf" srcId="{A370444C-44E4-4923-81AF-EA9EAB267BFA}" destId="{B57FBD3C-AB33-4621-852E-2EC03A098B87}" srcOrd="0" destOrd="0" presId="urn:microsoft.com/office/officeart/2005/8/layout/radial4"/>
    <dgm:cxn modelId="{289840B4-5A02-4850-87CA-5523BAE9BB5D}" srcId="{844EDDE5-B5EE-4FE0-9BE6-AE61BF95FC2A}" destId="{A370444C-44E4-4923-81AF-EA9EAB267BFA}" srcOrd="2" destOrd="0" parTransId="{2CCD116D-0399-4FE2-8996-18265F2E56AD}" sibTransId="{B569DDE0-E1C9-4980-B531-5690AF7B3B89}"/>
    <dgm:cxn modelId="{194763D8-9DD9-4BD1-9391-C111B2265C49}" srcId="{844EDDE5-B5EE-4FE0-9BE6-AE61BF95FC2A}" destId="{D2128277-3245-478B-89A9-D11323F7B4BC}" srcOrd="3" destOrd="0" parTransId="{7676751C-874A-4852-A32C-59B216C12E2E}" sibTransId="{92DB9D1B-78A9-447A-B4A4-A29231413D4F}"/>
    <dgm:cxn modelId="{92B9D0EF-97D0-4F28-8618-00374E2E3B37}" srcId="{844EDDE5-B5EE-4FE0-9BE6-AE61BF95FC2A}" destId="{B4715A36-E124-4469-A3A5-61B7764E1A51}" srcOrd="0" destOrd="0" parTransId="{7B39CB5E-C0A8-41A8-BDBD-EEB5C6ADBA99}" sibTransId="{B21B0656-B311-4807-AF37-FE4D216897F3}"/>
    <dgm:cxn modelId="{5B645BC3-81FA-4974-8C32-7554362BFCBA}" srcId="{844EDDE5-B5EE-4FE0-9BE6-AE61BF95FC2A}" destId="{94D57468-09C6-4101-87A8-364DCF3AF713}" srcOrd="6" destOrd="0" parTransId="{78BC0E69-B80B-4A66-941B-F03DCE4E0F1A}" sibTransId="{4AA656EB-DC0C-404B-8A82-4F462C5E0391}"/>
    <dgm:cxn modelId="{D933D61F-14E1-42EF-BAC7-806E43A7BB22}" type="presOf" srcId="{D2128277-3245-478B-89A9-D11323F7B4BC}" destId="{1D4C5AFD-F3AD-4B21-8B65-D5F329623D68}" srcOrd="0" destOrd="0" presId="urn:microsoft.com/office/officeart/2005/8/layout/radial4"/>
    <dgm:cxn modelId="{EFBFC086-087F-4A09-A342-780613F2E2BE}" type="presOf" srcId="{7B39CB5E-C0A8-41A8-BDBD-EEB5C6ADBA99}" destId="{FD2AA449-A2C3-47EE-97F1-1D7CDDDC7A4A}" srcOrd="0" destOrd="0" presId="urn:microsoft.com/office/officeart/2005/8/layout/radial4"/>
    <dgm:cxn modelId="{1473AFA5-CE8F-4A7A-8825-56A050722DB3}" type="presOf" srcId="{94D57468-09C6-4101-87A8-364DCF3AF713}" destId="{8201379E-F9A7-4B1D-B273-CF222B7D9FD6}" srcOrd="0" destOrd="0" presId="urn:microsoft.com/office/officeart/2005/8/layout/radial4"/>
    <dgm:cxn modelId="{ECFBC306-F0C7-433B-B0FD-E0C395B92463}" srcId="{844EDDE5-B5EE-4FE0-9BE6-AE61BF95FC2A}" destId="{BEE46327-85BB-42F9-AE75-4A1162A816F8}" srcOrd="4" destOrd="0" parTransId="{6E7E1073-A4F7-4247-8500-EADBBE38E0FE}" sibTransId="{7E9FBBB6-C5A0-4CAF-9032-B7277F5E3CC2}"/>
    <dgm:cxn modelId="{932A8055-5B7A-44F3-86B4-B0DA0D66732B}" srcId="{844EDDE5-B5EE-4FE0-9BE6-AE61BF95FC2A}" destId="{B2472BC9-120D-4044-9CFE-40E251A5723E}" srcOrd="8" destOrd="0" parTransId="{3C321F21-A232-4EC9-86F1-C0C2350E0603}" sibTransId="{C5335850-0FAA-4DD4-96D2-486326798AC8}"/>
    <dgm:cxn modelId="{BAEB104C-6D68-4842-9BE0-D0A8078CAD28}" srcId="{844EDDE5-B5EE-4FE0-9BE6-AE61BF95FC2A}" destId="{9603974C-6002-498D-A35D-37B09AD719DD}" srcOrd="1" destOrd="0" parTransId="{3001074E-843C-470E-B12D-CEC9BFF61055}" sibTransId="{058D7BB9-E1D5-458A-9F68-1EF61FE441D3}"/>
    <dgm:cxn modelId="{D0F64B87-E2CC-44D7-BE3D-7FB8B93D91D4}" type="presOf" srcId="{6E7E1073-A4F7-4247-8500-EADBBE38E0FE}" destId="{89C28CDD-90F2-4905-989E-6561A2BB7E10}" srcOrd="0" destOrd="0" presId="urn:microsoft.com/office/officeart/2005/8/layout/radial4"/>
    <dgm:cxn modelId="{6818593E-E79B-48C6-84E3-F1283F2BC4A7}" type="presOf" srcId="{2CCD116D-0399-4FE2-8996-18265F2E56AD}" destId="{BDBF2EEF-8191-4AA9-A1EE-4977A189E729}" srcOrd="0" destOrd="0" presId="urn:microsoft.com/office/officeart/2005/8/layout/radial4"/>
    <dgm:cxn modelId="{E49263AC-1E2A-4AF9-83E8-DAC3B1514DEB}" type="presOf" srcId="{BEE46327-85BB-42F9-AE75-4A1162A816F8}" destId="{2C37B16C-736D-4FA9-A978-C9FA33F718FC}" srcOrd="0" destOrd="0" presId="urn:microsoft.com/office/officeart/2005/8/layout/radial4"/>
    <dgm:cxn modelId="{0A1A16E5-7AAC-459F-ADFC-A56955E1A3EE}" type="presOf" srcId="{B4715A36-E124-4469-A3A5-61B7764E1A51}" destId="{1864C8DC-C041-4441-B775-CDAC521FA1BE}" srcOrd="0" destOrd="0" presId="urn:microsoft.com/office/officeart/2005/8/layout/radial4"/>
    <dgm:cxn modelId="{3F02869C-B282-4A07-AC86-D763AA24B617}" srcId="{844EDDE5-B5EE-4FE0-9BE6-AE61BF95FC2A}" destId="{83DCB81F-44B3-4599-A4D6-6D59A8A65C77}" srcOrd="5" destOrd="0" parTransId="{D7F20C8E-1F99-4B7B-8929-1B2E387A8D8F}" sibTransId="{94124C93-6859-413D-8CE7-59CFC77C0B28}"/>
    <dgm:cxn modelId="{71110541-3D1D-4560-A416-2AAAE53BAC5C}" srcId="{B26D8FD6-888F-409E-B822-D47C95032CF8}" destId="{844EDDE5-B5EE-4FE0-9BE6-AE61BF95FC2A}" srcOrd="0" destOrd="0" parTransId="{5B0568B4-2452-46EA-B3AC-51E8D9316B28}" sibTransId="{6002A311-AD0E-485E-AB51-C0FF553B8B23}"/>
    <dgm:cxn modelId="{DD30777A-8B6D-4300-8444-7E9F06085D66}" type="presParOf" srcId="{0A57A23D-2B0B-44C4-BBA6-C7E8BB969706}" destId="{70011AB4-94F9-4B7F-9A04-AE1C78C6197E}" srcOrd="0" destOrd="0" presId="urn:microsoft.com/office/officeart/2005/8/layout/radial4"/>
    <dgm:cxn modelId="{7D35185E-A61B-40D6-9148-667F435A91BD}" type="presParOf" srcId="{0A57A23D-2B0B-44C4-BBA6-C7E8BB969706}" destId="{FD2AA449-A2C3-47EE-97F1-1D7CDDDC7A4A}" srcOrd="1" destOrd="0" presId="urn:microsoft.com/office/officeart/2005/8/layout/radial4"/>
    <dgm:cxn modelId="{D9CD02E7-7A0C-4870-8137-DAB9F0A7A958}" type="presParOf" srcId="{0A57A23D-2B0B-44C4-BBA6-C7E8BB969706}" destId="{1864C8DC-C041-4441-B775-CDAC521FA1BE}" srcOrd="2" destOrd="0" presId="urn:microsoft.com/office/officeart/2005/8/layout/radial4"/>
    <dgm:cxn modelId="{790004DD-B897-48D1-BB3B-EABB4A08312B}" type="presParOf" srcId="{0A57A23D-2B0B-44C4-BBA6-C7E8BB969706}" destId="{A43053D3-EE4A-41D5-BC3E-7ABCCFE22066}" srcOrd="3" destOrd="0" presId="urn:microsoft.com/office/officeart/2005/8/layout/radial4"/>
    <dgm:cxn modelId="{A90EA07E-2DD4-4028-AB5F-18F691FDAF83}" type="presParOf" srcId="{0A57A23D-2B0B-44C4-BBA6-C7E8BB969706}" destId="{31C60BDD-C870-4EC5-9923-97EE91F289E4}" srcOrd="4" destOrd="0" presId="urn:microsoft.com/office/officeart/2005/8/layout/radial4"/>
    <dgm:cxn modelId="{C6890C25-4E2A-4811-B9D4-F757CA80DFA4}" type="presParOf" srcId="{0A57A23D-2B0B-44C4-BBA6-C7E8BB969706}" destId="{BDBF2EEF-8191-4AA9-A1EE-4977A189E729}" srcOrd="5" destOrd="0" presId="urn:microsoft.com/office/officeart/2005/8/layout/radial4"/>
    <dgm:cxn modelId="{C23E234E-20E3-4FF6-BD10-4F56653770F8}" type="presParOf" srcId="{0A57A23D-2B0B-44C4-BBA6-C7E8BB969706}" destId="{B57FBD3C-AB33-4621-852E-2EC03A098B87}" srcOrd="6" destOrd="0" presId="urn:microsoft.com/office/officeart/2005/8/layout/radial4"/>
    <dgm:cxn modelId="{7696FBDB-E414-48E9-9483-D8BBB2943703}" type="presParOf" srcId="{0A57A23D-2B0B-44C4-BBA6-C7E8BB969706}" destId="{A469C742-A0B5-405A-B27D-E8F3B878FF1C}" srcOrd="7" destOrd="0" presId="urn:microsoft.com/office/officeart/2005/8/layout/radial4"/>
    <dgm:cxn modelId="{6069F0BF-B34F-434F-87F8-8E46D7FADF56}" type="presParOf" srcId="{0A57A23D-2B0B-44C4-BBA6-C7E8BB969706}" destId="{1D4C5AFD-F3AD-4B21-8B65-D5F329623D68}" srcOrd="8" destOrd="0" presId="urn:microsoft.com/office/officeart/2005/8/layout/radial4"/>
    <dgm:cxn modelId="{2D2D3B6D-4256-4634-80CB-14F59B6662DF}" type="presParOf" srcId="{0A57A23D-2B0B-44C4-BBA6-C7E8BB969706}" destId="{89C28CDD-90F2-4905-989E-6561A2BB7E10}" srcOrd="9" destOrd="0" presId="urn:microsoft.com/office/officeart/2005/8/layout/radial4"/>
    <dgm:cxn modelId="{A069599A-EBF5-43EE-AD60-40E01ACC9BC1}" type="presParOf" srcId="{0A57A23D-2B0B-44C4-BBA6-C7E8BB969706}" destId="{2C37B16C-736D-4FA9-A978-C9FA33F718FC}" srcOrd="10" destOrd="0" presId="urn:microsoft.com/office/officeart/2005/8/layout/radial4"/>
    <dgm:cxn modelId="{439CB909-1EE3-48FF-A281-F503C6581763}" type="presParOf" srcId="{0A57A23D-2B0B-44C4-BBA6-C7E8BB969706}" destId="{BF24EF0B-A8A8-4680-98C8-516F0E8B6142}" srcOrd="11" destOrd="0" presId="urn:microsoft.com/office/officeart/2005/8/layout/radial4"/>
    <dgm:cxn modelId="{C7B1532E-2D5E-417E-8789-38C8CDD25577}" type="presParOf" srcId="{0A57A23D-2B0B-44C4-BBA6-C7E8BB969706}" destId="{960FB98C-FEC4-49CA-8A44-EF1A27D279F1}" srcOrd="12" destOrd="0" presId="urn:microsoft.com/office/officeart/2005/8/layout/radial4"/>
    <dgm:cxn modelId="{477FBC46-CE2A-43FF-9DD4-C7AFBFF9323F}" type="presParOf" srcId="{0A57A23D-2B0B-44C4-BBA6-C7E8BB969706}" destId="{B95CAFA8-D742-4578-85DA-74BFC2ED32B1}" srcOrd="13" destOrd="0" presId="urn:microsoft.com/office/officeart/2005/8/layout/radial4"/>
    <dgm:cxn modelId="{77F0CFDF-6083-48D5-99FE-8B7022DB0858}" type="presParOf" srcId="{0A57A23D-2B0B-44C4-BBA6-C7E8BB969706}" destId="{8201379E-F9A7-4B1D-B273-CF222B7D9FD6}" srcOrd="14" destOrd="0" presId="urn:microsoft.com/office/officeart/2005/8/layout/radial4"/>
    <dgm:cxn modelId="{941F6739-6591-44EA-91F7-9DF2029B85C2}" type="presParOf" srcId="{0A57A23D-2B0B-44C4-BBA6-C7E8BB969706}" destId="{4FBD5417-3991-44FB-BBA4-99FEE7D62B70}" srcOrd="15" destOrd="0" presId="urn:microsoft.com/office/officeart/2005/8/layout/radial4"/>
    <dgm:cxn modelId="{83BC0FF6-A3E8-4B34-8D64-109A5971EFD9}" type="presParOf" srcId="{0A57A23D-2B0B-44C4-BBA6-C7E8BB969706}" destId="{D55A195D-2290-43DB-A21C-0AF219921689}" srcOrd="16" destOrd="0" presId="urn:microsoft.com/office/officeart/2005/8/layout/radial4"/>
    <dgm:cxn modelId="{E498B83B-3BC8-4551-930E-FE6E38ABD7C0}" type="presParOf" srcId="{0A57A23D-2B0B-44C4-BBA6-C7E8BB969706}" destId="{79252576-6F7A-4A03-86D0-635DA4A3EB19}" srcOrd="17" destOrd="0" presId="urn:microsoft.com/office/officeart/2005/8/layout/radial4"/>
    <dgm:cxn modelId="{A9BC8D2D-68EA-4F88-B3E2-328272EB0004}" type="presParOf" srcId="{0A57A23D-2B0B-44C4-BBA6-C7E8BB969706}" destId="{C649810C-533A-46F4-A310-529FB06CDD0A}" srcOrd="1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D41B2F-86D4-4F79-B94F-07672D835633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126ECBF-01AC-4093-8CCF-5B56045B5DD1}">
      <dgm:prSet phldrT="[Текст]"/>
      <dgm:spPr/>
      <dgm:t>
        <a:bodyPr/>
        <a:lstStyle/>
        <a:p>
          <a:r>
            <a:rPr lang="ru-RU" dirty="0" smtClean="0"/>
            <a:t>от 31 до 40 %</a:t>
          </a:r>
          <a:endParaRPr lang="ru-RU" dirty="0"/>
        </a:p>
      </dgm:t>
    </dgm:pt>
    <dgm:pt modelId="{5D537110-B7EE-47A8-8FBF-989667692140}" type="parTrans" cxnId="{5A8AE357-4CEC-4979-9064-62A274171C9A}">
      <dgm:prSet/>
      <dgm:spPr/>
      <dgm:t>
        <a:bodyPr/>
        <a:lstStyle/>
        <a:p>
          <a:endParaRPr lang="ru-RU"/>
        </a:p>
      </dgm:t>
    </dgm:pt>
    <dgm:pt modelId="{B816B44F-8AB1-4574-A95A-693641D027D6}" type="sibTrans" cxnId="{5A8AE357-4CEC-4979-9064-62A274171C9A}">
      <dgm:prSet/>
      <dgm:spPr/>
      <dgm:t>
        <a:bodyPr/>
        <a:lstStyle/>
        <a:p>
          <a:endParaRPr lang="ru-RU"/>
        </a:p>
      </dgm:t>
    </dgm:pt>
    <dgm:pt modelId="{C8453554-19BA-4B2D-A9C5-B3B124D76741}">
      <dgm:prSet phldrT="[Текст]"/>
      <dgm:spPr/>
      <dgm:t>
        <a:bodyPr/>
        <a:lstStyle/>
        <a:p>
          <a:r>
            <a:rPr lang="ru-RU" dirty="0" smtClean="0"/>
            <a:t>от 41 до 50%</a:t>
          </a:r>
          <a:endParaRPr lang="ru-RU" dirty="0"/>
        </a:p>
      </dgm:t>
    </dgm:pt>
    <dgm:pt modelId="{288EE517-1988-4E24-ACFB-2042FA894D3B}" type="parTrans" cxnId="{459A7AD6-4313-45BF-88EC-A9E63DB600E2}">
      <dgm:prSet/>
      <dgm:spPr/>
      <dgm:t>
        <a:bodyPr/>
        <a:lstStyle/>
        <a:p>
          <a:endParaRPr lang="ru-RU"/>
        </a:p>
      </dgm:t>
    </dgm:pt>
    <dgm:pt modelId="{64FC2584-38FA-42D4-B955-2811D6389675}" type="sibTrans" cxnId="{459A7AD6-4313-45BF-88EC-A9E63DB600E2}">
      <dgm:prSet/>
      <dgm:spPr/>
      <dgm:t>
        <a:bodyPr/>
        <a:lstStyle/>
        <a:p>
          <a:endParaRPr lang="ru-RU"/>
        </a:p>
      </dgm:t>
    </dgm:pt>
    <dgm:pt modelId="{B72757BB-AF8C-4043-8CAA-4B147849671D}">
      <dgm:prSet phldrT="[Текст]" custT="1"/>
      <dgm:spPr/>
      <dgm:t>
        <a:bodyPr/>
        <a:lstStyle/>
        <a:p>
          <a:r>
            <a:rPr lang="ru-RU" sz="2000" b="1" dirty="0" smtClean="0"/>
            <a:t>Задубровский</a:t>
          </a:r>
          <a:endParaRPr lang="ru-RU" sz="2000" b="1" dirty="0"/>
        </a:p>
      </dgm:t>
    </dgm:pt>
    <dgm:pt modelId="{101F90E9-8695-4575-AB3A-5CA9337D64AB}" type="parTrans" cxnId="{D6D6114A-0B51-4BF4-86A6-867377B6747D}">
      <dgm:prSet/>
      <dgm:spPr/>
      <dgm:t>
        <a:bodyPr/>
        <a:lstStyle/>
        <a:p>
          <a:endParaRPr lang="ru-RU"/>
        </a:p>
      </dgm:t>
    </dgm:pt>
    <dgm:pt modelId="{AE6549F4-EFF3-41E1-A727-7EAC93DCC8C4}" type="sibTrans" cxnId="{D6D6114A-0B51-4BF4-86A6-867377B6747D}">
      <dgm:prSet/>
      <dgm:spPr/>
      <dgm:t>
        <a:bodyPr/>
        <a:lstStyle/>
        <a:p>
          <a:endParaRPr lang="ru-RU"/>
        </a:p>
      </dgm:t>
    </dgm:pt>
    <dgm:pt modelId="{668DA1DB-B2A3-4D84-85B9-48F454F2B7C9}">
      <dgm:prSet phldrT="[Текст]"/>
      <dgm:spPr/>
      <dgm:t>
        <a:bodyPr/>
        <a:lstStyle/>
        <a:p>
          <a:r>
            <a:rPr lang="ru-RU" dirty="0" smtClean="0"/>
            <a:t>от 51 и выше</a:t>
          </a:r>
          <a:endParaRPr lang="ru-RU" dirty="0"/>
        </a:p>
      </dgm:t>
    </dgm:pt>
    <dgm:pt modelId="{FD258EC4-0CCC-4926-8AED-69E3FEF06DA8}" type="parTrans" cxnId="{C92BAD5D-D252-4625-939B-B99485C60DAD}">
      <dgm:prSet/>
      <dgm:spPr/>
      <dgm:t>
        <a:bodyPr/>
        <a:lstStyle/>
        <a:p>
          <a:endParaRPr lang="ru-RU"/>
        </a:p>
      </dgm:t>
    </dgm:pt>
    <dgm:pt modelId="{7BC1D70C-C1D0-4268-9D21-823034A82FE6}" type="sibTrans" cxnId="{C92BAD5D-D252-4625-939B-B99485C60DAD}">
      <dgm:prSet/>
      <dgm:spPr/>
      <dgm:t>
        <a:bodyPr/>
        <a:lstStyle/>
        <a:p>
          <a:endParaRPr lang="ru-RU"/>
        </a:p>
      </dgm:t>
    </dgm:pt>
    <dgm:pt modelId="{7B4616A6-118B-4DF8-A8DD-F61AF028444B}">
      <dgm:prSet phldrT="[Текст]" custT="1"/>
      <dgm:spPr/>
      <dgm:t>
        <a:bodyPr/>
        <a:lstStyle/>
        <a:p>
          <a:r>
            <a:rPr lang="ru-RU" sz="2000" b="1" dirty="0" smtClean="0"/>
            <a:t>Вымнянский</a:t>
          </a:r>
          <a:endParaRPr lang="ru-RU" sz="2000" b="1" dirty="0"/>
        </a:p>
      </dgm:t>
    </dgm:pt>
    <dgm:pt modelId="{21971B6B-CC8F-46A2-8C2C-7079D45E2052}" type="parTrans" cxnId="{5E223DCA-9415-4951-8C11-2BB945E5C0D2}">
      <dgm:prSet/>
      <dgm:spPr/>
      <dgm:t>
        <a:bodyPr/>
        <a:lstStyle/>
        <a:p>
          <a:endParaRPr lang="ru-RU"/>
        </a:p>
      </dgm:t>
    </dgm:pt>
    <dgm:pt modelId="{BD32C677-690B-42E1-BBA3-25D21FFBADA9}" type="sibTrans" cxnId="{5E223DCA-9415-4951-8C11-2BB945E5C0D2}">
      <dgm:prSet/>
      <dgm:spPr/>
      <dgm:t>
        <a:bodyPr/>
        <a:lstStyle/>
        <a:p>
          <a:endParaRPr lang="ru-RU"/>
        </a:p>
      </dgm:t>
    </dgm:pt>
    <dgm:pt modelId="{EA83E5D5-B88A-4475-8892-75E72D216F81}">
      <dgm:prSet phldrT="[Текст]" custT="1"/>
      <dgm:spPr/>
      <dgm:t>
        <a:bodyPr/>
        <a:lstStyle/>
        <a:p>
          <a:r>
            <a:rPr lang="ru-RU" sz="2000" b="1" dirty="0" smtClean="0"/>
            <a:t>Запольский, Куринский, Мазоловский, Октябрьский, Яновичский</a:t>
          </a:r>
          <a:endParaRPr lang="ru-RU" sz="2000" b="1" dirty="0"/>
        </a:p>
      </dgm:t>
    </dgm:pt>
    <dgm:pt modelId="{044D92AF-F59C-4752-9B8E-373C4C77C206}" type="sibTrans" cxnId="{8A1D85B4-C8DB-4ED9-B791-63EB51E8402E}">
      <dgm:prSet/>
      <dgm:spPr/>
      <dgm:t>
        <a:bodyPr/>
        <a:lstStyle/>
        <a:p>
          <a:endParaRPr lang="ru-RU"/>
        </a:p>
      </dgm:t>
    </dgm:pt>
    <dgm:pt modelId="{AF94F3D3-ADFA-43EF-8746-C4E94FC90804}" type="parTrans" cxnId="{8A1D85B4-C8DB-4ED9-B791-63EB51E8402E}">
      <dgm:prSet/>
      <dgm:spPr/>
      <dgm:t>
        <a:bodyPr/>
        <a:lstStyle/>
        <a:p>
          <a:endParaRPr lang="ru-RU"/>
        </a:p>
      </dgm:t>
    </dgm:pt>
    <dgm:pt modelId="{7E1050C4-A196-49B6-B484-A78F298D9485}">
      <dgm:prSet custT="1"/>
      <dgm:spPr/>
      <dgm:t>
        <a:bodyPr/>
        <a:lstStyle/>
        <a:p>
          <a:r>
            <a:rPr lang="ru-RU" sz="2000" b="1" dirty="0" smtClean="0"/>
            <a:t>Бабиничский, Новкинский</a:t>
          </a:r>
          <a:endParaRPr lang="ru-RU" sz="2000" b="1" dirty="0"/>
        </a:p>
      </dgm:t>
    </dgm:pt>
    <dgm:pt modelId="{B9DFF113-52F9-48B9-80C6-95BA259A8226}" type="parTrans" cxnId="{238CB49A-A296-4D4C-99F6-98BDDBD4C4C0}">
      <dgm:prSet/>
      <dgm:spPr/>
      <dgm:t>
        <a:bodyPr/>
        <a:lstStyle/>
        <a:p>
          <a:endParaRPr lang="ru-RU"/>
        </a:p>
      </dgm:t>
    </dgm:pt>
    <dgm:pt modelId="{4097EEFB-C2DD-4D21-9D11-8FD42B2DCDD8}" type="sibTrans" cxnId="{238CB49A-A296-4D4C-99F6-98BDDBD4C4C0}">
      <dgm:prSet/>
      <dgm:spPr/>
      <dgm:t>
        <a:bodyPr/>
        <a:lstStyle/>
        <a:p>
          <a:endParaRPr lang="ru-RU"/>
        </a:p>
      </dgm:t>
    </dgm:pt>
    <dgm:pt modelId="{592A2793-06EC-43D8-BDD8-673F1F5444C2}">
      <dgm:prSet custT="1"/>
      <dgm:spPr/>
      <dgm:t>
        <a:bodyPr/>
        <a:lstStyle/>
        <a:p>
          <a:r>
            <a:rPr lang="ru-RU" sz="2000" b="1" dirty="0" smtClean="0"/>
            <a:t>Зароновский, Шапечинский</a:t>
          </a:r>
          <a:endParaRPr lang="ru-RU" sz="2000" b="1" dirty="0"/>
        </a:p>
      </dgm:t>
    </dgm:pt>
    <dgm:pt modelId="{5E035AE0-401E-48CF-9CF6-F1977E6517B5}" type="parTrans" cxnId="{B85DE6E4-D6CA-49A9-B7CB-C93A25165224}">
      <dgm:prSet/>
      <dgm:spPr/>
      <dgm:t>
        <a:bodyPr/>
        <a:lstStyle/>
        <a:p>
          <a:endParaRPr lang="ru-RU"/>
        </a:p>
      </dgm:t>
    </dgm:pt>
    <dgm:pt modelId="{5F75AD5D-0C1B-4380-8DCB-2F4B5F2B63AC}" type="sibTrans" cxnId="{B85DE6E4-D6CA-49A9-B7CB-C93A25165224}">
      <dgm:prSet/>
      <dgm:spPr/>
      <dgm:t>
        <a:bodyPr/>
        <a:lstStyle/>
        <a:p>
          <a:endParaRPr lang="ru-RU"/>
        </a:p>
      </dgm:t>
    </dgm:pt>
    <dgm:pt modelId="{5230904C-5C3A-4505-9DAB-F858B735C350}">
      <dgm:prSet/>
      <dgm:spPr/>
      <dgm:t>
        <a:bodyPr/>
        <a:lstStyle/>
        <a:p>
          <a:r>
            <a:rPr lang="ru-RU" dirty="0" smtClean="0"/>
            <a:t>от 21 до 30 %</a:t>
          </a:r>
          <a:endParaRPr lang="ru-RU" dirty="0"/>
        </a:p>
      </dgm:t>
    </dgm:pt>
    <dgm:pt modelId="{2530353D-1387-4B85-B09D-5C1036BD23A2}" type="parTrans" cxnId="{FDB4062F-F93D-4E3D-AA38-6508B50EF7A4}">
      <dgm:prSet/>
      <dgm:spPr/>
      <dgm:t>
        <a:bodyPr/>
        <a:lstStyle/>
        <a:p>
          <a:endParaRPr lang="ru-RU"/>
        </a:p>
      </dgm:t>
    </dgm:pt>
    <dgm:pt modelId="{19A1E835-6848-4A5E-8123-299147B41242}" type="sibTrans" cxnId="{FDB4062F-F93D-4E3D-AA38-6508B50EF7A4}">
      <dgm:prSet/>
      <dgm:spPr/>
      <dgm:t>
        <a:bodyPr/>
        <a:lstStyle/>
        <a:p>
          <a:endParaRPr lang="ru-RU"/>
        </a:p>
      </dgm:t>
    </dgm:pt>
    <dgm:pt modelId="{63176A33-82E8-47AF-935E-41F20DA2C5B3}">
      <dgm:prSet/>
      <dgm:spPr/>
      <dgm:t>
        <a:bodyPr/>
        <a:lstStyle/>
        <a:p>
          <a:r>
            <a:rPr lang="ru-RU" dirty="0" smtClean="0"/>
            <a:t>от 11 до 20 %</a:t>
          </a:r>
          <a:endParaRPr lang="ru-RU" dirty="0"/>
        </a:p>
      </dgm:t>
    </dgm:pt>
    <dgm:pt modelId="{5AEBB22F-1CEA-457F-8A38-D4D0AD3D963E}" type="parTrans" cxnId="{C7A189C9-8797-4F30-A54D-AEDDF7A4717C}">
      <dgm:prSet/>
      <dgm:spPr/>
      <dgm:t>
        <a:bodyPr/>
        <a:lstStyle/>
        <a:p>
          <a:endParaRPr lang="ru-RU"/>
        </a:p>
      </dgm:t>
    </dgm:pt>
    <dgm:pt modelId="{B6CCB3AA-CCCE-4A54-8DFE-8B8CACB7035C}" type="sibTrans" cxnId="{C7A189C9-8797-4F30-A54D-AEDDF7A4717C}">
      <dgm:prSet/>
      <dgm:spPr/>
      <dgm:t>
        <a:bodyPr/>
        <a:lstStyle/>
        <a:p>
          <a:endParaRPr lang="ru-RU"/>
        </a:p>
      </dgm:t>
    </dgm:pt>
    <dgm:pt modelId="{1FC5EB6C-AD63-41F0-9CC7-AA7C2395E21F}">
      <dgm:prSet custT="1"/>
      <dgm:spPr/>
      <dgm:t>
        <a:bodyPr/>
        <a:lstStyle/>
        <a:p>
          <a:r>
            <a:rPr lang="ru-RU" sz="2000" b="1" baseline="0" dirty="0" smtClean="0"/>
            <a:t>Вороновский</a:t>
          </a:r>
          <a:r>
            <a:rPr lang="ru-RU" sz="2000" b="1" dirty="0" smtClean="0"/>
            <a:t>, Летчанский, Октябрьский, Туловский</a:t>
          </a:r>
          <a:endParaRPr lang="ru-RU" sz="2000" b="1" dirty="0"/>
        </a:p>
      </dgm:t>
    </dgm:pt>
    <dgm:pt modelId="{0E597CF3-57A6-4C4A-BA90-B0001BA0F762}" type="parTrans" cxnId="{86190AA0-6D83-4656-B253-6EA05205BDC7}">
      <dgm:prSet/>
      <dgm:spPr/>
      <dgm:t>
        <a:bodyPr/>
        <a:lstStyle/>
        <a:p>
          <a:endParaRPr lang="ru-RU"/>
        </a:p>
      </dgm:t>
    </dgm:pt>
    <dgm:pt modelId="{F7E0DBC7-94B0-4761-AA34-385AC4FF164B}" type="sibTrans" cxnId="{86190AA0-6D83-4656-B253-6EA05205BDC7}">
      <dgm:prSet/>
      <dgm:spPr/>
      <dgm:t>
        <a:bodyPr/>
        <a:lstStyle/>
        <a:p>
          <a:endParaRPr lang="ru-RU"/>
        </a:p>
      </dgm:t>
    </dgm:pt>
    <dgm:pt modelId="{94DD4F04-6261-42FB-B60B-70777D3B3C57}">
      <dgm:prSet/>
      <dgm:spPr/>
      <dgm:t>
        <a:bodyPr/>
        <a:lstStyle/>
        <a:p>
          <a:r>
            <a:rPr lang="ru-RU" dirty="0" smtClean="0"/>
            <a:t>без дотации</a:t>
          </a:r>
          <a:endParaRPr lang="ru-RU" dirty="0"/>
        </a:p>
      </dgm:t>
    </dgm:pt>
    <dgm:pt modelId="{9E45D568-50E9-4F54-B138-835E48110D32}" type="parTrans" cxnId="{C7D4F95B-ABB7-4518-9EEC-9AE8933ED048}">
      <dgm:prSet/>
      <dgm:spPr/>
      <dgm:t>
        <a:bodyPr/>
        <a:lstStyle/>
        <a:p>
          <a:endParaRPr lang="ru-RU"/>
        </a:p>
      </dgm:t>
    </dgm:pt>
    <dgm:pt modelId="{16969C4F-684D-431D-8741-7BC64144EF97}" type="sibTrans" cxnId="{C7D4F95B-ABB7-4518-9EEC-9AE8933ED048}">
      <dgm:prSet/>
      <dgm:spPr/>
      <dgm:t>
        <a:bodyPr/>
        <a:lstStyle/>
        <a:p>
          <a:endParaRPr lang="ru-RU"/>
        </a:p>
      </dgm:t>
    </dgm:pt>
    <dgm:pt modelId="{AEDA3DEE-E688-4ADB-A404-7B0D8876FF4C}" type="pres">
      <dgm:prSet presAssocID="{44D41B2F-86D4-4F79-B94F-07672D83563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40769C-2C7A-47E3-9D61-A99C85D0C0CB}" type="pres">
      <dgm:prSet presAssocID="{94DD4F04-6261-42FB-B60B-70777D3B3C57}" presName="linNode" presStyleCnt="0"/>
      <dgm:spPr/>
    </dgm:pt>
    <dgm:pt modelId="{990A3732-8EDB-4514-A991-93355AC667DE}" type="pres">
      <dgm:prSet presAssocID="{94DD4F04-6261-42FB-B60B-70777D3B3C57}" presName="parentText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8A43A4-E2CD-43C9-B306-94A422C13044}" type="pres">
      <dgm:prSet presAssocID="{94DD4F04-6261-42FB-B60B-70777D3B3C57}" presName="descendantText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B6912B-386C-43DD-9C98-50A82C9B090D}" type="pres">
      <dgm:prSet presAssocID="{16969C4F-684D-431D-8741-7BC64144EF97}" presName="sp" presStyleCnt="0"/>
      <dgm:spPr/>
    </dgm:pt>
    <dgm:pt modelId="{5FFDB0C6-8424-4680-A097-D494B92EA86D}" type="pres">
      <dgm:prSet presAssocID="{63176A33-82E8-47AF-935E-41F20DA2C5B3}" presName="linNode" presStyleCnt="0"/>
      <dgm:spPr/>
    </dgm:pt>
    <dgm:pt modelId="{DB07B859-D486-4C81-9A36-0BC2BBDF267A}" type="pres">
      <dgm:prSet presAssocID="{63176A33-82E8-47AF-935E-41F20DA2C5B3}" presName="parentText" presStyleLbl="node1" presStyleIdx="1" presStyleCnt="6" custLinFactNeighborX="0" custLinFactNeighborY="63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CB1E34-1424-4EDF-8D28-5915C45BFEB7}" type="pres">
      <dgm:prSet presAssocID="{63176A33-82E8-47AF-935E-41F20DA2C5B3}" presName="descendantText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273CDC-F7F7-40E6-8D0D-972EAA8B608A}" type="pres">
      <dgm:prSet presAssocID="{B6CCB3AA-CCCE-4A54-8DFE-8B8CACB7035C}" presName="sp" presStyleCnt="0"/>
      <dgm:spPr/>
    </dgm:pt>
    <dgm:pt modelId="{4A14FA71-BCEE-40B8-BD49-AA0FB4363DA5}" type="pres">
      <dgm:prSet presAssocID="{5230904C-5C3A-4505-9DAB-F858B735C350}" presName="linNode" presStyleCnt="0"/>
      <dgm:spPr/>
    </dgm:pt>
    <dgm:pt modelId="{608A9A4F-9B28-45E9-8A7D-974A96C20728}" type="pres">
      <dgm:prSet presAssocID="{5230904C-5C3A-4505-9DAB-F858B735C350}" presName="parentText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BDA1F2-3468-41CD-B3AD-9BECF53970F8}" type="pres">
      <dgm:prSet presAssocID="{5230904C-5C3A-4505-9DAB-F858B735C350}" presName="descendantText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300476-CDD5-4AF2-9DD4-968681FA2EA6}" type="pres">
      <dgm:prSet presAssocID="{19A1E835-6848-4A5E-8123-299147B41242}" presName="sp" presStyleCnt="0"/>
      <dgm:spPr/>
    </dgm:pt>
    <dgm:pt modelId="{2082D9D1-DE6A-4482-95E6-E39E386F41F1}" type="pres">
      <dgm:prSet presAssocID="{5126ECBF-01AC-4093-8CCF-5B56045B5DD1}" presName="linNode" presStyleCnt="0"/>
      <dgm:spPr/>
    </dgm:pt>
    <dgm:pt modelId="{1ACC5D51-8E73-442B-ABDE-3F899C3443FD}" type="pres">
      <dgm:prSet presAssocID="{5126ECBF-01AC-4093-8CCF-5B56045B5DD1}" presName="parentText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266B8A-FC71-4549-9565-B7D0781B5ED8}" type="pres">
      <dgm:prSet presAssocID="{5126ECBF-01AC-4093-8CCF-5B56045B5DD1}" presName="descendantText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AB12B9-9609-4971-BAB9-5D8F9AC5882C}" type="pres">
      <dgm:prSet presAssocID="{B816B44F-8AB1-4574-A95A-693641D027D6}" presName="sp" presStyleCnt="0"/>
      <dgm:spPr/>
    </dgm:pt>
    <dgm:pt modelId="{3AA13550-49A6-4FCC-8E44-AB29C249B496}" type="pres">
      <dgm:prSet presAssocID="{C8453554-19BA-4B2D-A9C5-B3B124D76741}" presName="linNode" presStyleCnt="0"/>
      <dgm:spPr/>
    </dgm:pt>
    <dgm:pt modelId="{858FD7EB-FD8D-4F9C-8107-3A55C4C79521}" type="pres">
      <dgm:prSet presAssocID="{C8453554-19BA-4B2D-A9C5-B3B124D76741}" presName="parentText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2148C9-5758-440B-84A9-F3459D089199}" type="pres">
      <dgm:prSet presAssocID="{C8453554-19BA-4B2D-A9C5-B3B124D76741}" presName="descendantText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27279E-BFDD-432D-83CD-E69C694C9604}" type="pres">
      <dgm:prSet presAssocID="{64FC2584-38FA-42D4-B955-2811D6389675}" presName="sp" presStyleCnt="0"/>
      <dgm:spPr/>
    </dgm:pt>
    <dgm:pt modelId="{4DE28281-55B0-4173-A715-79EF0698FBC2}" type="pres">
      <dgm:prSet presAssocID="{668DA1DB-B2A3-4D84-85B9-48F454F2B7C9}" presName="linNode" presStyleCnt="0"/>
      <dgm:spPr/>
    </dgm:pt>
    <dgm:pt modelId="{CEEF4009-8A77-4F44-A459-0C9C63B781CE}" type="pres">
      <dgm:prSet presAssocID="{668DA1DB-B2A3-4D84-85B9-48F454F2B7C9}" presName="parentText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C2539A-7C53-4E3E-A5CC-2A6932EE8F93}" type="pres">
      <dgm:prSet presAssocID="{668DA1DB-B2A3-4D84-85B9-48F454F2B7C9}" presName="descendantText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6D6114A-0B51-4BF4-86A6-867377B6747D}" srcId="{C8453554-19BA-4B2D-A9C5-B3B124D76741}" destId="{B72757BB-AF8C-4043-8CAA-4B147849671D}" srcOrd="0" destOrd="0" parTransId="{101F90E9-8695-4575-AB3A-5CA9337D64AB}" sibTransId="{AE6549F4-EFF3-41E1-A727-7EAC93DCC8C4}"/>
    <dgm:cxn modelId="{2DC40025-0864-4A38-A610-FCB39F224B04}" type="presOf" srcId="{C8453554-19BA-4B2D-A9C5-B3B124D76741}" destId="{858FD7EB-FD8D-4F9C-8107-3A55C4C79521}" srcOrd="0" destOrd="0" presId="urn:microsoft.com/office/officeart/2005/8/layout/vList5"/>
    <dgm:cxn modelId="{45679CBB-8335-425B-8EBD-C940341D5F30}" type="presOf" srcId="{5230904C-5C3A-4505-9DAB-F858B735C350}" destId="{608A9A4F-9B28-45E9-8A7D-974A96C20728}" srcOrd="0" destOrd="0" presId="urn:microsoft.com/office/officeart/2005/8/layout/vList5"/>
    <dgm:cxn modelId="{8A1D85B4-C8DB-4ED9-B791-63EB51E8402E}" srcId="{5126ECBF-01AC-4093-8CCF-5B56045B5DD1}" destId="{EA83E5D5-B88A-4475-8892-75E72D216F81}" srcOrd="0" destOrd="0" parTransId="{AF94F3D3-ADFA-43EF-8746-C4E94FC90804}" sibTransId="{044D92AF-F59C-4752-9B8E-373C4C77C206}"/>
    <dgm:cxn modelId="{1BB8D28E-D279-4F50-B5B8-A2186D6FB4DB}" type="presOf" srcId="{592A2793-06EC-43D8-BDD8-673F1F5444C2}" destId="{BEBDA1F2-3468-41CD-B3AD-9BECF53970F8}" srcOrd="0" destOrd="0" presId="urn:microsoft.com/office/officeart/2005/8/layout/vList5"/>
    <dgm:cxn modelId="{5A8AE357-4CEC-4979-9064-62A274171C9A}" srcId="{44D41B2F-86D4-4F79-B94F-07672D835633}" destId="{5126ECBF-01AC-4093-8CCF-5B56045B5DD1}" srcOrd="3" destOrd="0" parTransId="{5D537110-B7EE-47A8-8FBF-989667692140}" sibTransId="{B816B44F-8AB1-4574-A95A-693641D027D6}"/>
    <dgm:cxn modelId="{1CC672FB-F6BB-47E8-8A2C-1169163DADD2}" type="presOf" srcId="{63176A33-82E8-47AF-935E-41F20DA2C5B3}" destId="{DB07B859-D486-4C81-9A36-0BC2BBDF267A}" srcOrd="0" destOrd="0" presId="urn:microsoft.com/office/officeart/2005/8/layout/vList5"/>
    <dgm:cxn modelId="{91F4AA64-EF57-42AC-ADED-D4DC60B9197A}" type="presOf" srcId="{668DA1DB-B2A3-4D84-85B9-48F454F2B7C9}" destId="{CEEF4009-8A77-4F44-A459-0C9C63B781CE}" srcOrd="0" destOrd="0" presId="urn:microsoft.com/office/officeart/2005/8/layout/vList5"/>
    <dgm:cxn modelId="{AC41AC2F-28CC-4B36-A246-39520FD7CC09}" type="presOf" srcId="{EA83E5D5-B88A-4475-8892-75E72D216F81}" destId="{05266B8A-FC71-4549-9565-B7D0781B5ED8}" srcOrd="0" destOrd="0" presId="urn:microsoft.com/office/officeart/2005/8/layout/vList5"/>
    <dgm:cxn modelId="{C7D4F95B-ABB7-4518-9EEC-9AE8933ED048}" srcId="{44D41B2F-86D4-4F79-B94F-07672D835633}" destId="{94DD4F04-6261-42FB-B60B-70777D3B3C57}" srcOrd="0" destOrd="0" parTransId="{9E45D568-50E9-4F54-B138-835E48110D32}" sibTransId="{16969C4F-684D-431D-8741-7BC64144EF97}"/>
    <dgm:cxn modelId="{459A7AD6-4313-45BF-88EC-A9E63DB600E2}" srcId="{44D41B2F-86D4-4F79-B94F-07672D835633}" destId="{C8453554-19BA-4B2D-A9C5-B3B124D76741}" srcOrd="4" destOrd="0" parTransId="{288EE517-1988-4E24-ACFB-2042FA894D3B}" sibTransId="{64FC2584-38FA-42D4-B955-2811D6389675}"/>
    <dgm:cxn modelId="{B85DE6E4-D6CA-49A9-B7CB-C93A25165224}" srcId="{5230904C-5C3A-4505-9DAB-F858B735C350}" destId="{592A2793-06EC-43D8-BDD8-673F1F5444C2}" srcOrd="0" destOrd="0" parTransId="{5E035AE0-401E-48CF-9CF6-F1977E6517B5}" sibTransId="{5F75AD5D-0C1B-4380-8DCB-2F4B5F2B63AC}"/>
    <dgm:cxn modelId="{6C837B2B-1F26-4143-A7FC-FBE2AF952314}" type="presOf" srcId="{5126ECBF-01AC-4093-8CCF-5B56045B5DD1}" destId="{1ACC5D51-8E73-442B-ABDE-3F899C3443FD}" srcOrd="0" destOrd="0" presId="urn:microsoft.com/office/officeart/2005/8/layout/vList5"/>
    <dgm:cxn modelId="{C92BAD5D-D252-4625-939B-B99485C60DAD}" srcId="{44D41B2F-86D4-4F79-B94F-07672D835633}" destId="{668DA1DB-B2A3-4D84-85B9-48F454F2B7C9}" srcOrd="5" destOrd="0" parTransId="{FD258EC4-0CCC-4926-8AED-69E3FEF06DA8}" sibTransId="{7BC1D70C-C1D0-4268-9D21-823034A82FE6}"/>
    <dgm:cxn modelId="{5B0A4D7E-2A7C-4687-9E4D-0C52E75AADD8}" type="presOf" srcId="{44D41B2F-86D4-4F79-B94F-07672D835633}" destId="{AEDA3DEE-E688-4ADB-A404-7B0D8876FF4C}" srcOrd="0" destOrd="0" presId="urn:microsoft.com/office/officeart/2005/8/layout/vList5"/>
    <dgm:cxn modelId="{FDB4062F-F93D-4E3D-AA38-6508B50EF7A4}" srcId="{44D41B2F-86D4-4F79-B94F-07672D835633}" destId="{5230904C-5C3A-4505-9DAB-F858B735C350}" srcOrd="2" destOrd="0" parTransId="{2530353D-1387-4B85-B09D-5C1036BD23A2}" sibTransId="{19A1E835-6848-4A5E-8123-299147B41242}"/>
    <dgm:cxn modelId="{20F14E1E-459D-44EB-B35B-2E254486EA6A}" type="presOf" srcId="{B72757BB-AF8C-4043-8CAA-4B147849671D}" destId="{762148C9-5758-440B-84A9-F3459D089199}" srcOrd="0" destOrd="0" presId="urn:microsoft.com/office/officeart/2005/8/layout/vList5"/>
    <dgm:cxn modelId="{7263EC41-D6A5-40A5-8DA1-C5EED0B709D8}" type="presOf" srcId="{7B4616A6-118B-4DF8-A8DD-F61AF028444B}" destId="{12C2539A-7C53-4E3E-A5CC-2A6932EE8F93}" srcOrd="0" destOrd="0" presId="urn:microsoft.com/office/officeart/2005/8/layout/vList5"/>
    <dgm:cxn modelId="{8C0E2588-CA1B-4438-890C-60882CE10A77}" type="presOf" srcId="{7E1050C4-A196-49B6-B484-A78F298D9485}" destId="{25CB1E34-1424-4EDF-8D28-5915C45BFEB7}" srcOrd="0" destOrd="0" presId="urn:microsoft.com/office/officeart/2005/8/layout/vList5"/>
    <dgm:cxn modelId="{238CB49A-A296-4D4C-99F6-98BDDBD4C4C0}" srcId="{63176A33-82E8-47AF-935E-41F20DA2C5B3}" destId="{7E1050C4-A196-49B6-B484-A78F298D9485}" srcOrd="0" destOrd="0" parTransId="{B9DFF113-52F9-48B9-80C6-95BA259A8226}" sibTransId="{4097EEFB-C2DD-4D21-9D11-8FD42B2DCDD8}"/>
    <dgm:cxn modelId="{5826F993-284A-491A-932C-B81ECEAE12F4}" type="presOf" srcId="{1FC5EB6C-AD63-41F0-9CC7-AA7C2395E21F}" destId="{AB8A43A4-E2CD-43C9-B306-94A422C13044}" srcOrd="0" destOrd="0" presId="urn:microsoft.com/office/officeart/2005/8/layout/vList5"/>
    <dgm:cxn modelId="{6E540DBB-F886-461C-BDF4-33B5577F8571}" type="presOf" srcId="{94DD4F04-6261-42FB-B60B-70777D3B3C57}" destId="{990A3732-8EDB-4514-A991-93355AC667DE}" srcOrd="0" destOrd="0" presId="urn:microsoft.com/office/officeart/2005/8/layout/vList5"/>
    <dgm:cxn modelId="{86190AA0-6D83-4656-B253-6EA05205BDC7}" srcId="{94DD4F04-6261-42FB-B60B-70777D3B3C57}" destId="{1FC5EB6C-AD63-41F0-9CC7-AA7C2395E21F}" srcOrd="0" destOrd="0" parTransId="{0E597CF3-57A6-4C4A-BA90-B0001BA0F762}" sibTransId="{F7E0DBC7-94B0-4761-AA34-385AC4FF164B}"/>
    <dgm:cxn modelId="{C7A189C9-8797-4F30-A54D-AEDDF7A4717C}" srcId="{44D41B2F-86D4-4F79-B94F-07672D835633}" destId="{63176A33-82E8-47AF-935E-41F20DA2C5B3}" srcOrd="1" destOrd="0" parTransId="{5AEBB22F-1CEA-457F-8A38-D4D0AD3D963E}" sibTransId="{B6CCB3AA-CCCE-4A54-8DFE-8B8CACB7035C}"/>
    <dgm:cxn modelId="{5E223DCA-9415-4951-8C11-2BB945E5C0D2}" srcId="{668DA1DB-B2A3-4D84-85B9-48F454F2B7C9}" destId="{7B4616A6-118B-4DF8-A8DD-F61AF028444B}" srcOrd="0" destOrd="0" parTransId="{21971B6B-CC8F-46A2-8C2C-7079D45E2052}" sibTransId="{BD32C677-690B-42E1-BBA3-25D21FFBADA9}"/>
    <dgm:cxn modelId="{8443579E-C589-42D3-B8C8-8060A61B384D}" type="presParOf" srcId="{AEDA3DEE-E688-4ADB-A404-7B0D8876FF4C}" destId="{5040769C-2C7A-47E3-9D61-A99C85D0C0CB}" srcOrd="0" destOrd="0" presId="urn:microsoft.com/office/officeart/2005/8/layout/vList5"/>
    <dgm:cxn modelId="{9EDB64D4-A67F-45F5-962E-E5AA49806FB0}" type="presParOf" srcId="{5040769C-2C7A-47E3-9D61-A99C85D0C0CB}" destId="{990A3732-8EDB-4514-A991-93355AC667DE}" srcOrd="0" destOrd="0" presId="urn:microsoft.com/office/officeart/2005/8/layout/vList5"/>
    <dgm:cxn modelId="{FF44391E-D4A1-4E35-B916-4020AEF36CE4}" type="presParOf" srcId="{5040769C-2C7A-47E3-9D61-A99C85D0C0CB}" destId="{AB8A43A4-E2CD-43C9-B306-94A422C13044}" srcOrd="1" destOrd="0" presId="urn:microsoft.com/office/officeart/2005/8/layout/vList5"/>
    <dgm:cxn modelId="{820E7B12-42E0-4A40-9561-2B390FAD3457}" type="presParOf" srcId="{AEDA3DEE-E688-4ADB-A404-7B0D8876FF4C}" destId="{29B6912B-386C-43DD-9C98-50A82C9B090D}" srcOrd="1" destOrd="0" presId="urn:microsoft.com/office/officeart/2005/8/layout/vList5"/>
    <dgm:cxn modelId="{FD627665-45FB-4397-AD52-654355D059BA}" type="presParOf" srcId="{AEDA3DEE-E688-4ADB-A404-7B0D8876FF4C}" destId="{5FFDB0C6-8424-4680-A097-D494B92EA86D}" srcOrd="2" destOrd="0" presId="urn:microsoft.com/office/officeart/2005/8/layout/vList5"/>
    <dgm:cxn modelId="{4EA82E43-90AD-4BC7-ACF6-F4C7FD9043AF}" type="presParOf" srcId="{5FFDB0C6-8424-4680-A097-D494B92EA86D}" destId="{DB07B859-D486-4C81-9A36-0BC2BBDF267A}" srcOrd="0" destOrd="0" presId="urn:microsoft.com/office/officeart/2005/8/layout/vList5"/>
    <dgm:cxn modelId="{7FB8F525-8104-4355-A19F-395D8B4B74B2}" type="presParOf" srcId="{5FFDB0C6-8424-4680-A097-D494B92EA86D}" destId="{25CB1E34-1424-4EDF-8D28-5915C45BFEB7}" srcOrd="1" destOrd="0" presId="urn:microsoft.com/office/officeart/2005/8/layout/vList5"/>
    <dgm:cxn modelId="{E39DF650-3115-4472-96AD-0310463CA97A}" type="presParOf" srcId="{AEDA3DEE-E688-4ADB-A404-7B0D8876FF4C}" destId="{7F273CDC-F7F7-40E6-8D0D-972EAA8B608A}" srcOrd="3" destOrd="0" presId="urn:microsoft.com/office/officeart/2005/8/layout/vList5"/>
    <dgm:cxn modelId="{AEE396D1-8A00-41B1-95E8-261858373807}" type="presParOf" srcId="{AEDA3DEE-E688-4ADB-A404-7B0D8876FF4C}" destId="{4A14FA71-BCEE-40B8-BD49-AA0FB4363DA5}" srcOrd="4" destOrd="0" presId="urn:microsoft.com/office/officeart/2005/8/layout/vList5"/>
    <dgm:cxn modelId="{2E6B5D2C-E155-4D54-B57D-E68010D1FFC7}" type="presParOf" srcId="{4A14FA71-BCEE-40B8-BD49-AA0FB4363DA5}" destId="{608A9A4F-9B28-45E9-8A7D-974A96C20728}" srcOrd="0" destOrd="0" presId="urn:microsoft.com/office/officeart/2005/8/layout/vList5"/>
    <dgm:cxn modelId="{F2F91652-802A-4702-B91E-19468902331A}" type="presParOf" srcId="{4A14FA71-BCEE-40B8-BD49-AA0FB4363DA5}" destId="{BEBDA1F2-3468-41CD-B3AD-9BECF53970F8}" srcOrd="1" destOrd="0" presId="urn:microsoft.com/office/officeart/2005/8/layout/vList5"/>
    <dgm:cxn modelId="{EB35C6FA-1260-44EB-A9F5-4DADBBAD3A0F}" type="presParOf" srcId="{AEDA3DEE-E688-4ADB-A404-7B0D8876FF4C}" destId="{2C300476-CDD5-4AF2-9DD4-968681FA2EA6}" srcOrd="5" destOrd="0" presId="urn:microsoft.com/office/officeart/2005/8/layout/vList5"/>
    <dgm:cxn modelId="{F510CC9C-6E25-4757-A563-379A69C8B456}" type="presParOf" srcId="{AEDA3DEE-E688-4ADB-A404-7B0D8876FF4C}" destId="{2082D9D1-DE6A-4482-95E6-E39E386F41F1}" srcOrd="6" destOrd="0" presId="urn:microsoft.com/office/officeart/2005/8/layout/vList5"/>
    <dgm:cxn modelId="{0C6D1E22-00F0-490D-A6FB-135A2B87B9A6}" type="presParOf" srcId="{2082D9D1-DE6A-4482-95E6-E39E386F41F1}" destId="{1ACC5D51-8E73-442B-ABDE-3F899C3443FD}" srcOrd="0" destOrd="0" presId="urn:microsoft.com/office/officeart/2005/8/layout/vList5"/>
    <dgm:cxn modelId="{840D9C36-6E27-442E-8AF3-FAF7E95753E9}" type="presParOf" srcId="{2082D9D1-DE6A-4482-95E6-E39E386F41F1}" destId="{05266B8A-FC71-4549-9565-B7D0781B5ED8}" srcOrd="1" destOrd="0" presId="urn:microsoft.com/office/officeart/2005/8/layout/vList5"/>
    <dgm:cxn modelId="{B8B9C7AE-E7DB-4A52-A2E0-FCDDC2CB9FEE}" type="presParOf" srcId="{AEDA3DEE-E688-4ADB-A404-7B0D8876FF4C}" destId="{E0AB12B9-9609-4971-BAB9-5D8F9AC5882C}" srcOrd="7" destOrd="0" presId="urn:microsoft.com/office/officeart/2005/8/layout/vList5"/>
    <dgm:cxn modelId="{CFA2378D-9026-40AE-B5B7-672025707918}" type="presParOf" srcId="{AEDA3DEE-E688-4ADB-A404-7B0D8876FF4C}" destId="{3AA13550-49A6-4FCC-8E44-AB29C249B496}" srcOrd="8" destOrd="0" presId="urn:microsoft.com/office/officeart/2005/8/layout/vList5"/>
    <dgm:cxn modelId="{66222A03-ABD7-4BC0-837C-535872863315}" type="presParOf" srcId="{3AA13550-49A6-4FCC-8E44-AB29C249B496}" destId="{858FD7EB-FD8D-4F9C-8107-3A55C4C79521}" srcOrd="0" destOrd="0" presId="urn:microsoft.com/office/officeart/2005/8/layout/vList5"/>
    <dgm:cxn modelId="{D6FBDA9A-EE87-4542-97D1-150FD377DBF7}" type="presParOf" srcId="{3AA13550-49A6-4FCC-8E44-AB29C249B496}" destId="{762148C9-5758-440B-84A9-F3459D089199}" srcOrd="1" destOrd="0" presId="urn:microsoft.com/office/officeart/2005/8/layout/vList5"/>
    <dgm:cxn modelId="{C6CE6D7B-5331-4C63-A945-866DBAC344BE}" type="presParOf" srcId="{AEDA3DEE-E688-4ADB-A404-7B0D8876FF4C}" destId="{DD27279E-BFDD-432D-83CD-E69C694C9604}" srcOrd="9" destOrd="0" presId="urn:microsoft.com/office/officeart/2005/8/layout/vList5"/>
    <dgm:cxn modelId="{7882A3B4-3860-4F89-B3D5-5DFDD6ED76AB}" type="presParOf" srcId="{AEDA3DEE-E688-4ADB-A404-7B0D8876FF4C}" destId="{4DE28281-55B0-4173-A715-79EF0698FBC2}" srcOrd="10" destOrd="0" presId="urn:microsoft.com/office/officeart/2005/8/layout/vList5"/>
    <dgm:cxn modelId="{EB50E827-8473-4780-87F7-719692FF047E}" type="presParOf" srcId="{4DE28281-55B0-4173-A715-79EF0698FBC2}" destId="{CEEF4009-8A77-4F44-A459-0C9C63B781CE}" srcOrd="0" destOrd="0" presId="urn:microsoft.com/office/officeart/2005/8/layout/vList5"/>
    <dgm:cxn modelId="{64F1378C-45C1-4C09-B01F-5B1B2EE71581}" type="presParOf" srcId="{4DE28281-55B0-4173-A715-79EF0698FBC2}" destId="{12C2539A-7C53-4E3E-A5CC-2A6932EE8F9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011AB4-94F9-4B7F-9A04-AE1C78C6197E}">
      <dsp:nvSpPr>
        <dsp:cNvPr id="0" name=""/>
        <dsp:cNvSpPr/>
      </dsp:nvSpPr>
      <dsp:spPr>
        <a:xfrm>
          <a:off x="3095146" y="2256150"/>
          <a:ext cx="2731401" cy="2565392"/>
        </a:xfrm>
        <a:prstGeom prst="ellipse">
          <a:avLst/>
        </a:prstGeom>
        <a:gradFill rotWithShape="0">
          <a:gsLst>
            <a:gs pos="0">
              <a:schemeClr val="accent5">
                <a:lumMod val="75000"/>
              </a:schemeClr>
            </a:gs>
            <a:gs pos="100000">
              <a:schemeClr val="accent2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2">
              <a:shade val="30000"/>
              <a:satMod val="120000"/>
            </a:schemeClr>
          </a:contourClr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i="0" kern="1200" baseline="0" dirty="0" smtClean="0"/>
            <a:t>Государственные программы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i="0" kern="1200" baseline="0" dirty="0" smtClean="0"/>
            <a:t>7 659,8 тыс. руб. (88,8 % расходов бюджета)</a:t>
          </a:r>
          <a:endParaRPr lang="ru-RU" sz="1700" b="1" i="0" kern="1200" baseline="0" dirty="0"/>
        </a:p>
      </dsp:txBody>
      <dsp:txXfrm>
        <a:off x="3495150" y="2631843"/>
        <a:ext cx="1931393" cy="1814006"/>
      </dsp:txXfrm>
    </dsp:sp>
    <dsp:sp modelId="{FD2AA449-A2C3-47EE-97F1-1D7CDDDC7A4A}">
      <dsp:nvSpPr>
        <dsp:cNvPr id="0" name=""/>
        <dsp:cNvSpPr/>
      </dsp:nvSpPr>
      <dsp:spPr>
        <a:xfrm rot="8857132">
          <a:off x="1163491" y="4686856"/>
          <a:ext cx="2229248" cy="47237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64C8DC-C041-4441-B775-CDAC521FA1BE}">
      <dsp:nvSpPr>
        <dsp:cNvPr id="0" name=""/>
        <dsp:cNvSpPr/>
      </dsp:nvSpPr>
      <dsp:spPr>
        <a:xfrm>
          <a:off x="756705" y="5055894"/>
          <a:ext cx="1160210" cy="92816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95000"/>
              </a:schemeClr>
            </a:gs>
            <a:gs pos="100000">
              <a:schemeClr val="accent3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shade val="30000"/>
              <a:satMod val="12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0" i="0" u="none" kern="1200" baseline="0" dirty="0" smtClean="0">
              <a:solidFill>
                <a:schemeClr val="accent1">
                  <a:lumMod val="50000"/>
                </a:schemeClr>
              </a:solidFill>
            </a:rPr>
            <a:t>Государственная программа "Строительство жилья" на 2016 - 2020 годы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0" i="0" u="none" kern="1200" baseline="0" dirty="0" smtClean="0">
              <a:solidFill>
                <a:schemeClr val="accent1">
                  <a:lumMod val="50000"/>
                </a:schemeClr>
              </a:solidFill>
            </a:rPr>
            <a:t>0,2 тыс. руб.</a:t>
          </a:r>
          <a:endParaRPr lang="ru-RU" sz="700" kern="1200" baseline="0" dirty="0">
            <a:solidFill>
              <a:schemeClr val="accent1">
                <a:lumMod val="50000"/>
              </a:schemeClr>
            </a:solidFill>
          </a:endParaRPr>
        </a:p>
      </dsp:txBody>
      <dsp:txXfrm>
        <a:off x="783890" y="5083079"/>
        <a:ext cx="1105840" cy="873798"/>
      </dsp:txXfrm>
    </dsp:sp>
    <dsp:sp modelId="{A43053D3-EE4A-41D5-BC3E-7ABCCFE22066}">
      <dsp:nvSpPr>
        <dsp:cNvPr id="0" name=""/>
        <dsp:cNvSpPr/>
      </dsp:nvSpPr>
      <dsp:spPr>
        <a:xfrm rot="10861242">
          <a:off x="878545" y="3257500"/>
          <a:ext cx="2095095" cy="47237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C60BDD-C870-4EC5-9923-97EE91F289E4}">
      <dsp:nvSpPr>
        <dsp:cNvPr id="0" name=""/>
        <dsp:cNvSpPr/>
      </dsp:nvSpPr>
      <dsp:spPr>
        <a:xfrm>
          <a:off x="298606" y="3010941"/>
          <a:ext cx="1160210" cy="92816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95000"/>
              </a:schemeClr>
            </a:gs>
            <a:gs pos="100000">
              <a:schemeClr val="accent3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shade val="30000"/>
              <a:satMod val="12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0" i="0" u="none" kern="1200" baseline="0" dirty="0" smtClean="0">
              <a:solidFill>
                <a:schemeClr val="accent1">
                  <a:lumMod val="50000"/>
                </a:schemeClr>
              </a:solidFill>
            </a:rPr>
            <a:t>Государственная программа "Комфортное жилье и благоприятная среда" на 2016 - 2020 годы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0" i="0" u="none" kern="1200" baseline="0" dirty="0" smtClean="0">
              <a:solidFill>
                <a:schemeClr val="accent1">
                  <a:lumMod val="50000"/>
                </a:schemeClr>
              </a:solidFill>
            </a:rPr>
            <a:t>967,2 тыс. руб.</a:t>
          </a:r>
          <a:endParaRPr lang="ru-RU" sz="700" kern="1200" baseline="0" dirty="0">
            <a:solidFill>
              <a:schemeClr val="accent1">
                <a:lumMod val="50000"/>
              </a:schemeClr>
            </a:solidFill>
          </a:endParaRPr>
        </a:p>
      </dsp:txBody>
      <dsp:txXfrm>
        <a:off x="325791" y="3038126"/>
        <a:ext cx="1105840" cy="873798"/>
      </dsp:txXfrm>
    </dsp:sp>
    <dsp:sp modelId="{BDBF2EEF-8191-4AA9-A1EE-4977A189E729}">
      <dsp:nvSpPr>
        <dsp:cNvPr id="0" name=""/>
        <dsp:cNvSpPr/>
      </dsp:nvSpPr>
      <dsp:spPr>
        <a:xfrm rot="12345997">
          <a:off x="1640443" y="2327751"/>
          <a:ext cx="1601406" cy="47237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7FBD3C-AB33-4621-852E-2EC03A098B87}">
      <dsp:nvSpPr>
        <dsp:cNvPr id="0" name=""/>
        <dsp:cNvSpPr/>
      </dsp:nvSpPr>
      <dsp:spPr>
        <a:xfrm>
          <a:off x="1139949" y="1751781"/>
          <a:ext cx="1160210" cy="92816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95000"/>
              </a:schemeClr>
            </a:gs>
            <a:gs pos="100000">
              <a:schemeClr val="accent3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shade val="30000"/>
              <a:satMod val="12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0" i="0" u="none" kern="1200" baseline="0" dirty="0" smtClean="0">
              <a:solidFill>
                <a:schemeClr val="accent1">
                  <a:lumMod val="50000"/>
                </a:schemeClr>
              </a:solidFill>
            </a:rPr>
            <a:t>Государственная программа развития физической культуры и спорта в Республике Беларусь на 2016 - 2020 годы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0" i="0" u="none" kern="1200" baseline="0" dirty="0" smtClean="0">
              <a:solidFill>
                <a:schemeClr val="accent1">
                  <a:lumMod val="50000"/>
                </a:schemeClr>
              </a:solidFill>
            </a:rPr>
            <a:t>74,1 тыс. руб.</a:t>
          </a:r>
          <a:endParaRPr lang="ru-RU" sz="700" kern="1200" baseline="0" dirty="0">
            <a:solidFill>
              <a:schemeClr val="accent1">
                <a:lumMod val="50000"/>
              </a:schemeClr>
            </a:solidFill>
          </a:endParaRPr>
        </a:p>
      </dsp:txBody>
      <dsp:txXfrm>
        <a:off x="1167134" y="1778966"/>
        <a:ext cx="1105840" cy="873798"/>
      </dsp:txXfrm>
    </dsp:sp>
    <dsp:sp modelId="{A469C742-A0B5-405A-B27D-E8F3B878FF1C}">
      <dsp:nvSpPr>
        <dsp:cNvPr id="0" name=""/>
        <dsp:cNvSpPr/>
      </dsp:nvSpPr>
      <dsp:spPr>
        <a:xfrm rot="14136337">
          <a:off x="2708787" y="1651188"/>
          <a:ext cx="1243022" cy="47237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4C5AFD-F3AD-4B21-8B65-D5F329623D68}">
      <dsp:nvSpPr>
        <dsp:cNvPr id="0" name=""/>
        <dsp:cNvSpPr/>
      </dsp:nvSpPr>
      <dsp:spPr>
        <a:xfrm>
          <a:off x="2399109" y="910437"/>
          <a:ext cx="1160210" cy="92816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95000"/>
              </a:schemeClr>
            </a:gs>
            <a:gs pos="100000">
              <a:schemeClr val="accent3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shade val="30000"/>
              <a:satMod val="12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0" i="0" u="none" kern="1200" baseline="0" dirty="0" smtClean="0">
              <a:solidFill>
                <a:schemeClr val="accent1">
                  <a:lumMod val="50000"/>
                </a:schemeClr>
              </a:solidFill>
            </a:rPr>
            <a:t>Государственная программа "Культура Беларуси" на 2016 - 2020 годы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0" i="0" u="none" kern="1200" baseline="0" dirty="0" smtClean="0">
              <a:solidFill>
                <a:schemeClr val="accent1">
                  <a:lumMod val="50000"/>
                </a:schemeClr>
              </a:solidFill>
            </a:rPr>
            <a:t>557,8 тыс. руб.</a:t>
          </a:r>
          <a:endParaRPr lang="ru-RU" sz="700" kern="1200" baseline="0" dirty="0">
            <a:solidFill>
              <a:schemeClr val="accent1">
                <a:lumMod val="50000"/>
              </a:schemeClr>
            </a:solidFill>
          </a:endParaRPr>
        </a:p>
      </dsp:txBody>
      <dsp:txXfrm>
        <a:off x="2426294" y="937622"/>
        <a:ext cx="1105840" cy="873798"/>
      </dsp:txXfrm>
    </dsp:sp>
    <dsp:sp modelId="{89C28CDD-90F2-4905-989E-6561A2BB7E10}">
      <dsp:nvSpPr>
        <dsp:cNvPr id="0" name=""/>
        <dsp:cNvSpPr/>
      </dsp:nvSpPr>
      <dsp:spPr>
        <a:xfrm rot="16205099">
          <a:off x="3907504" y="1399061"/>
          <a:ext cx="1112332" cy="47237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37B16C-736D-4FA9-A978-C9FA33F718FC}">
      <dsp:nvSpPr>
        <dsp:cNvPr id="0" name=""/>
        <dsp:cNvSpPr/>
      </dsp:nvSpPr>
      <dsp:spPr>
        <a:xfrm>
          <a:off x="3884390" y="614997"/>
          <a:ext cx="1160210" cy="92816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95000"/>
              </a:schemeClr>
            </a:gs>
            <a:gs pos="100000">
              <a:schemeClr val="accent3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shade val="30000"/>
              <a:satMod val="12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0" i="0" u="none" kern="1200" baseline="0" dirty="0" smtClean="0">
              <a:solidFill>
                <a:schemeClr val="accent1">
                  <a:lumMod val="50000"/>
                </a:schemeClr>
              </a:solidFill>
            </a:rPr>
            <a:t>Государственная программа "Образование и молодежная политика" на 2016 - 2020 годы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0" i="0" u="none" kern="1200" baseline="0" dirty="0" smtClean="0">
              <a:solidFill>
                <a:schemeClr val="accent1">
                  <a:lumMod val="50000"/>
                </a:schemeClr>
              </a:solidFill>
            </a:rPr>
            <a:t>5 365,4 тыс. руб.</a:t>
          </a:r>
          <a:endParaRPr lang="ru-RU" sz="700" kern="1200" baseline="0" dirty="0">
            <a:solidFill>
              <a:schemeClr val="accent1">
                <a:lumMod val="50000"/>
              </a:schemeClr>
            </a:solidFill>
          </a:endParaRPr>
        </a:p>
      </dsp:txBody>
      <dsp:txXfrm>
        <a:off x="3911575" y="642182"/>
        <a:ext cx="1105840" cy="873798"/>
      </dsp:txXfrm>
    </dsp:sp>
    <dsp:sp modelId="{BF24EF0B-A8A8-4680-98C8-516F0E8B6142}">
      <dsp:nvSpPr>
        <dsp:cNvPr id="0" name=""/>
        <dsp:cNvSpPr/>
      </dsp:nvSpPr>
      <dsp:spPr>
        <a:xfrm rot="18271542">
          <a:off x="4973078" y="1651922"/>
          <a:ext cx="1246762" cy="47237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0FB98C-FEC4-49CA-8A44-EF1A27D279F1}">
      <dsp:nvSpPr>
        <dsp:cNvPr id="0" name=""/>
        <dsp:cNvSpPr/>
      </dsp:nvSpPr>
      <dsp:spPr>
        <a:xfrm>
          <a:off x="5369671" y="910437"/>
          <a:ext cx="1160210" cy="92816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95000"/>
              </a:schemeClr>
            </a:gs>
            <a:gs pos="100000">
              <a:schemeClr val="accent3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shade val="30000"/>
              <a:satMod val="12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0" i="0" u="none" kern="1200" baseline="0" dirty="0" smtClean="0">
              <a:solidFill>
                <a:schemeClr val="accent1">
                  <a:lumMod val="50000"/>
                </a:schemeClr>
              </a:solidFill>
            </a:rPr>
            <a:t>Государственная программа "Охрана окружающей среды и устойчивое использование природных ресурсов" на 2016-2020 годы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0" i="0" u="none" kern="1200" baseline="0" dirty="0" smtClean="0">
              <a:solidFill>
                <a:schemeClr val="accent1">
                  <a:lumMod val="50000"/>
                </a:schemeClr>
              </a:solidFill>
            </a:rPr>
            <a:t>34,3 тыс. руб.</a:t>
          </a:r>
          <a:endParaRPr lang="ru-RU" sz="700" kern="1200" baseline="0" dirty="0">
            <a:solidFill>
              <a:schemeClr val="accent1">
                <a:lumMod val="50000"/>
              </a:schemeClr>
            </a:solidFill>
          </a:endParaRPr>
        </a:p>
      </dsp:txBody>
      <dsp:txXfrm>
        <a:off x="5396856" y="937622"/>
        <a:ext cx="1105840" cy="873798"/>
      </dsp:txXfrm>
    </dsp:sp>
    <dsp:sp modelId="{B95CAFA8-D742-4578-85DA-74BFC2ED32B1}">
      <dsp:nvSpPr>
        <dsp:cNvPr id="0" name=""/>
        <dsp:cNvSpPr/>
      </dsp:nvSpPr>
      <dsp:spPr>
        <a:xfrm rot="20057579">
          <a:off x="5680941" y="2328333"/>
          <a:ext cx="1607550" cy="47237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01379E-F9A7-4B1D-B273-CF222B7D9FD6}">
      <dsp:nvSpPr>
        <dsp:cNvPr id="0" name=""/>
        <dsp:cNvSpPr/>
      </dsp:nvSpPr>
      <dsp:spPr>
        <a:xfrm>
          <a:off x="6628831" y="1751781"/>
          <a:ext cx="1160210" cy="92816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95000"/>
              </a:schemeClr>
            </a:gs>
            <a:gs pos="100000">
              <a:schemeClr val="accent3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shade val="30000"/>
              <a:satMod val="12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0" i="0" u="none" kern="1200" baseline="0" dirty="0" smtClean="0">
              <a:solidFill>
                <a:schemeClr val="accent1">
                  <a:lumMod val="50000"/>
                </a:schemeClr>
              </a:solidFill>
            </a:rPr>
            <a:t>Государственная программа "Здоровье народа и демографическая безопасность Республики Беларусь" на 2016-2020 годы	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0" i="0" u="none" kern="1200" baseline="0" dirty="0" smtClean="0">
              <a:solidFill>
                <a:schemeClr val="accent1">
                  <a:lumMod val="50000"/>
                </a:schemeClr>
              </a:solidFill>
            </a:rPr>
            <a:t>1,5  тыс. руб.</a:t>
          </a:r>
          <a:endParaRPr lang="ru-RU" sz="700" b="0" i="0" u="none" kern="1200" baseline="0" dirty="0">
            <a:solidFill>
              <a:schemeClr val="accent1">
                <a:lumMod val="50000"/>
              </a:schemeClr>
            </a:solidFill>
          </a:endParaRPr>
        </a:p>
      </dsp:txBody>
      <dsp:txXfrm>
        <a:off x="6656016" y="1778966"/>
        <a:ext cx="1105840" cy="873798"/>
      </dsp:txXfrm>
    </dsp:sp>
    <dsp:sp modelId="{4FBD5417-3991-44FB-BBA4-99FEE7D62B70}">
      <dsp:nvSpPr>
        <dsp:cNvPr id="0" name=""/>
        <dsp:cNvSpPr/>
      </dsp:nvSpPr>
      <dsp:spPr>
        <a:xfrm rot="21538883">
          <a:off x="5948456" y="3257524"/>
          <a:ext cx="2101990" cy="47237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5A195D-2290-43DB-A21C-0AF219921689}">
      <dsp:nvSpPr>
        <dsp:cNvPr id="0" name=""/>
        <dsp:cNvSpPr/>
      </dsp:nvSpPr>
      <dsp:spPr>
        <a:xfrm>
          <a:off x="7470175" y="3010941"/>
          <a:ext cx="1160210" cy="92816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95000"/>
              </a:schemeClr>
            </a:gs>
            <a:gs pos="100000">
              <a:schemeClr val="accent3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shade val="30000"/>
              <a:satMod val="12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0" i="0" u="none" kern="1200" baseline="0" dirty="0" smtClean="0">
              <a:solidFill>
                <a:schemeClr val="accent1">
                  <a:lumMod val="50000"/>
                </a:schemeClr>
              </a:solidFill>
            </a:rPr>
            <a:t>Государственная программа о социальной защите и содействии занятости населения на 2016-2020 годы</a:t>
          </a:r>
          <a:r>
            <a:rPr lang="ru-RU" sz="700" b="1" i="0" u="none" kern="1200" baseline="0" dirty="0" smtClean="0">
              <a:solidFill>
                <a:schemeClr val="accent1">
                  <a:lumMod val="50000"/>
                </a:schemeClr>
              </a:solidFill>
            </a:rPr>
            <a:t>	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1" i="0" u="none" kern="1200" baseline="0" dirty="0" smtClean="0">
              <a:solidFill>
                <a:schemeClr val="accent1">
                  <a:lumMod val="50000"/>
                </a:schemeClr>
              </a:solidFill>
            </a:rPr>
            <a:t>283,5 тыс. руб.</a:t>
          </a:r>
          <a:endParaRPr lang="ru-RU" sz="700" i="0" u="none" kern="1200" baseline="0" dirty="0">
            <a:solidFill>
              <a:schemeClr val="accent1">
                <a:lumMod val="50000"/>
              </a:schemeClr>
            </a:solidFill>
          </a:endParaRPr>
        </a:p>
      </dsp:txBody>
      <dsp:txXfrm>
        <a:off x="7497360" y="3038126"/>
        <a:ext cx="1105840" cy="873798"/>
      </dsp:txXfrm>
    </dsp:sp>
    <dsp:sp modelId="{79252576-6F7A-4A03-86D0-635DA4A3EB19}">
      <dsp:nvSpPr>
        <dsp:cNvPr id="0" name=""/>
        <dsp:cNvSpPr/>
      </dsp:nvSpPr>
      <dsp:spPr>
        <a:xfrm rot="1763185">
          <a:off x="5599447" y="4619461"/>
          <a:ext cx="2399279" cy="47237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49810C-533A-46F4-A310-529FB06CDD0A}">
      <dsp:nvSpPr>
        <dsp:cNvPr id="0" name=""/>
        <dsp:cNvSpPr/>
      </dsp:nvSpPr>
      <dsp:spPr>
        <a:xfrm>
          <a:off x="7264264" y="4980223"/>
          <a:ext cx="1160210" cy="92816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95000"/>
              </a:schemeClr>
            </a:gs>
            <a:gs pos="100000">
              <a:schemeClr val="accent3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shade val="30000"/>
              <a:satMod val="12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0" i="0" u="none" kern="1200" dirty="0" smtClean="0">
              <a:solidFill>
                <a:schemeClr val="accent1">
                  <a:lumMod val="50000"/>
                </a:schemeClr>
              </a:solidFill>
            </a:rPr>
            <a:t>Государственная программа развития аграрного бизнеса в Республике </a:t>
          </a:r>
          <a:r>
            <a:rPr lang="ru-RU" sz="800" b="0" i="0" u="none" kern="1200" baseline="0" dirty="0" smtClean="0">
              <a:solidFill>
                <a:schemeClr val="accent1">
                  <a:lumMod val="50000"/>
                </a:schemeClr>
              </a:solidFill>
            </a:rPr>
            <a:t>Беларусь</a:t>
          </a:r>
          <a:r>
            <a:rPr lang="ru-RU" sz="600" b="0" i="0" u="none" kern="1200" dirty="0" smtClean="0">
              <a:solidFill>
                <a:schemeClr val="accent1">
                  <a:lumMod val="50000"/>
                </a:schemeClr>
              </a:solidFill>
            </a:rPr>
            <a:t> на 2016-2020 годы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0" i="0" u="none" kern="1200" dirty="0" smtClean="0">
              <a:solidFill>
                <a:schemeClr val="accent1">
                  <a:lumMod val="50000"/>
                </a:schemeClr>
              </a:solidFill>
            </a:rPr>
            <a:t>375,8 тыс. руб.</a:t>
          </a:r>
          <a:endParaRPr lang="ru-RU" sz="6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7291449" y="5007408"/>
        <a:ext cx="1105840" cy="8737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8A43A4-E2CD-43C9-B306-94A422C13044}">
      <dsp:nvSpPr>
        <dsp:cNvPr id="0" name=""/>
        <dsp:cNvSpPr/>
      </dsp:nvSpPr>
      <dsp:spPr>
        <a:xfrm rot="5400000">
          <a:off x="5396316" y="-2278751"/>
          <a:ext cx="665279" cy="539195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baseline="0" dirty="0" smtClean="0"/>
            <a:t>Вороновский</a:t>
          </a:r>
          <a:r>
            <a:rPr lang="ru-RU" sz="2000" b="1" kern="1200" dirty="0" smtClean="0"/>
            <a:t>, Летчанский, Октябрьский, Туловский</a:t>
          </a:r>
          <a:endParaRPr lang="ru-RU" sz="2000" b="1" kern="1200" dirty="0"/>
        </a:p>
      </dsp:txBody>
      <dsp:txXfrm rot="-5400000">
        <a:off x="3032976" y="117065"/>
        <a:ext cx="5359483" cy="600327"/>
      </dsp:txXfrm>
    </dsp:sp>
    <dsp:sp modelId="{990A3732-8EDB-4514-A991-93355AC667DE}">
      <dsp:nvSpPr>
        <dsp:cNvPr id="0" name=""/>
        <dsp:cNvSpPr/>
      </dsp:nvSpPr>
      <dsp:spPr>
        <a:xfrm>
          <a:off x="0" y="1428"/>
          <a:ext cx="3032976" cy="83159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без дотации</a:t>
          </a:r>
          <a:endParaRPr lang="ru-RU" sz="3500" kern="1200" dirty="0"/>
        </a:p>
      </dsp:txBody>
      <dsp:txXfrm>
        <a:off x="40595" y="42023"/>
        <a:ext cx="2951786" cy="750409"/>
      </dsp:txXfrm>
    </dsp:sp>
    <dsp:sp modelId="{25CB1E34-1424-4EDF-8D28-5915C45BFEB7}">
      <dsp:nvSpPr>
        <dsp:cNvPr id="0" name=""/>
        <dsp:cNvSpPr/>
      </dsp:nvSpPr>
      <dsp:spPr>
        <a:xfrm rot="5400000">
          <a:off x="5396316" y="-1405572"/>
          <a:ext cx="665279" cy="539195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Бабиничский, Новкинский</a:t>
          </a:r>
          <a:endParaRPr lang="ru-RU" sz="2000" b="1" kern="1200" dirty="0"/>
        </a:p>
      </dsp:txBody>
      <dsp:txXfrm rot="-5400000">
        <a:off x="3032976" y="990244"/>
        <a:ext cx="5359483" cy="600327"/>
      </dsp:txXfrm>
    </dsp:sp>
    <dsp:sp modelId="{DB07B859-D486-4C81-9A36-0BC2BBDF267A}">
      <dsp:nvSpPr>
        <dsp:cNvPr id="0" name=""/>
        <dsp:cNvSpPr/>
      </dsp:nvSpPr>
      <dsp:spPr>
        <a:xfrm>
          <a:off x="0" y="879871"/>
          <a:ext cx="3032976" cy="83159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от 11 до 20 %</a:t>
          </a:r>
          <a:endParaRPr lang="ru-RU" sz="3500" kern="1200" dirty="0"/>
        </a:p>
      </dsp:txBody>
      <dsp:txXfrm>
        <a:off x="40595" y="920466"/>
        <a:ext cx="2951786" cy="750409"/>
      </dsp:txXfrm>
    </dsp:sp>
    <dsp:sp modelId="{BEBDA1F2-3468-41CD-B3AD-9BECF53970F8}">
      <dsp:nvSpPr>
        <dsp:cNvPr id="0" name=""/>
        <dsp:cNvSpPr/>
      </dsp:nvSpPr>
      <dsp:spPr>
        <a:xfrm rot="5400000">
          <a:off x="5396316" y="-532393"/>
          <a:ext cx="665279" cy="539195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Зароновский, Шапечинский</a:t>
          </a:r>
          <a:endParaRPr lang="ru-RU" sz="2000" b="1" kern="1200" dirty="0"/>
        </a:p>
      </dsp:txBody>
      <dsp:txXfrm rot="-5400000">
        <a:off x="3032976" y="1863423"/>
        <a:ext cx="5359483" cy="600327"/>
      </dsp:txXfrm>
    </dsp:sp>
    <dsp:sp modelId="{608A9A4F-9B28-45E9-8A7D-974A96C20728}">
      <dsp:nvSpPr>
        <dsp:cNvPr id="0" name=""/>
        <dsp:cNvSpPr/>
      </dsp:nvSpPr>
      <dsp:spPr>
        <a:xfrm>
          <a:off x="0" y="1747786"/>
          <a:ext cx="3032976" cy="83159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от 21 до 30 %</a:t>
          </a:r>
          <a:endParaRPr lang="ru-RU" sz="3500" kern="1200" dirty="0"/>
        </a:p>
      </dsp:txBody>
      <dsp:txXfrm>
        <a:off x="40595" y="1788381"/>
        <a:ext cx="2951786" cy="750409"/>
      </dsp:txXfrm>
    </dsp:sp>
    <dsp:sp modelId="{05266B8A-FC71-4549-9565-B7D0781B5ED8}">
      <dsp:nvSpPr>
        <dsp:cNvPr id="0" name=""/>
        <dsp:cNvSpPr/>
      </dsp:nvSpPr>
      <dsp:spPr>
        <a:xfrm rot="5400000">
          <a:off x="5396316" y="340786"/>
          <a:ext cx="665279" cy="539195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Запольский, Куринский, Мазоловский, Октябрьский, Яновичский</a:t>
          </a:r>
          <a:endParaRPr lang="ru-RU" sz="2000" b="1" kern="1200" dirty="0"/>
        </a:p>
      </dsp:txBody>
      <dsp:txXfrm rot="-5400000">
        <a:off x="3032976" y="2736602"/>
        <a:ext cx="5359483" cy="600327"/>
      </dsp:txXfrm>
    </dsp:sp>
    <dsp:sp modelId="{1ACC5D51-8E73-442B-ABDE-3F899C3443FD}">
      <dsp:nvSpPr>
        <dsp:cNvPr id="0" name=""/>
        <dsp:cNvSpPr/>
      </dsp:nvSpPr>
      <dsp:spPr>
        <a:xfrm>
          <a:off x="0" y="2620965"/>
          <a:ext cx="3032976" cy="83159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от 31 до 40 %</a:t>
          </a:r>
          <a:endParaRPr lang="ru-RU" sz="3500" kern="1200" dirty="0"/>
        </a:p>
      </dsp:txBody>
      <dsp:txXfrm>
        <a:off x="40595" y="2661560"/>
        <a:ext cx="2951786" cy="750409"/>
      </dsp:txXfrm>
    </dsp:sp>
    <dsp:sp modelId="{762148C9-5758-440B-84A9-F3459D089199}">
      <dsp:nvSpPr>
        <dsp:cNvPr id="0" name=""/>
        <dsp:cNvSpPr/>
      </dsp:nvSpPr>
      <dsp:spPr>
        <a:xfrm rot="5400000">
          <a:off x="5396316" y="1213965"/>
          <a:ext cx="665279" cy="539195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Задубровский</a:t>
          </a:r>
          <a:endParaRPr lang="ru-RU" sz="2000" b="1" kern="1200" dirty="0"/>
        </a:p>
      </dsp:txBody>
      <dsp:txXfrm rot="-5400000">
        <a:off x="3032976" y="3609781"/>
        <a:ext cx="5359483" cy="600327"/>
      </dsp:txXfrm>
    </dsp:sp>
    <dsp:sp modelId="{858FD7EB-FD8D-4F9C-8107-3A55C4C79521}">
      <dsp:nvSpPr>
        <dsp:cNvPr id="0" name=""/>
        <dsp:cNvSpPr/>
      </dsp:nvSpPr>
      <dsp:spPr>
        <a:xfrm>
          <a:off x="0" y="3494145"/>
          <a:ext cx="3032976" cy="83159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от 41 до 50%</a:t>
          </a:r>
          <a:endParaRPr lang="ru-RU" sz="3500" kern="1200" dirty="0"/>
        </a:p>
      </dsp:txBody>
      <dsp:txXfrm>
        <a:off x="40595" y="3534740"/>
        <a:ext cx="2951786" cy="750409"/>
      </dsp:txXfrm>
    </dsp:sp>
    <dsp:sp modelId="{12C2539A-7C53-4E3E-A5CC-2A6932EE8F93}">
      <dsp:nvSpPr>
        <dsp:cNvPr id="0" name=""/>
        <dsp:cNvSpPr/>
      </dsp:nvSpPr>
      <dsp:spPr>
        <a:xfrm rot="5400000">
          <a:off x="5396316" y="2087144"/>
          <a:ext cx="665279" cy="539195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Вымнянский</a:t>
          </a:r>
          <a:endParaRPr lang="ru-RU" sz="2000" b="1" kern="1200" dirty="0"/>
        </a:p>
      </dsp:txBody>
      <dsp:txXfrm rot="-5400000">
        <a:off x="3032976" y="4482960"/>
        <a:ext cx="5359483" cy="600327"/>
      </dsp:txXfrm>
    </dsp:sp>
    <dsp:sp modelId="{CEEF4009-8A77-4F44-A459-0C9C63B781CE}">
      <dsp:nvSpPr>
        <dsp:cNvPr id="0" name=""/>
        <dsp:cNvSpPr/>
      </dsp:nvSpPr>
      <dsp:spPr>
        <a:xfrm>
          <a:off x="0" y="4367324"/>
          <a:ext cx="3032976" cy="83159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от 51 и выше</a:t>
          </a:r>
          <a:endParaRPr lang="ru-RU" sz="3500" kern="1200" dirty="0"/>
        </a:p>
      </dsp:txBody>
      <dsp:txXfrm>
        <a:off x="40595" y="4407919"/>
        <a:ext cx="2951786" cy="7504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7920880" cy="5904656"/>
          </a:xfrm>
        </p:spPr>
        <p:txBody>
          <a:bodyPr/>
          <a:lstStyle/>
          <a:p>
            <a:pPr algn="ctr"/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БЮЛЛЕТЕНЬ </a:t>
            </a:r>
            <a:br>
              <a:rPr lang="ru-RU" sz="4000" dirty="0" smtClean="0"/>
            </a:br>
            <a:r>
              <a:rPr lang="ru-RU" sz="4000" dirty="0" smtClean="0"/>
              <a:t>ОБ ИСПОЛНЕНИИ КОНСОЛИДИРОВАННОГО БЮДЖЕТА </a:t>
            </a:r>
            <a:br>
              <a:rPr lang="ru-RU" sz="4000" dirty="0" smtClean="0"/>
            </a:br>
            <a:r>
              <a:rPr lang="ru-RU" sz="4000" dirty="0" smtClean="0"/>
              <a:t>ВИТЕБСКОГО РАЙОНА </a:t>
            </a:r>
            <a:br>
              <a:rPr lang="ru-RU" sz="4000" dirty="0" smtClean="0"/>
            </a:br>
            <a:r>
              <a:rPr lang="ru-RU" sz="4000" dirty="0" smtClean="0"/>
              <a:t>ЗА </a:t>
            </a:r>
            <a:br>
              <a:rPr lang="ru-RU" sz="4000" dirty="0" smtClean="0"/>
            </a:br>
            <a:r>
              <a:rPr lang="ru-RU" sz="4000" dirty="0" smtClean="0"/>
              <a:t>1 КВАРТАЛ 2018 ГОДА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380312" y="2780928"/>
            <a:ext cx="144016" cy="14401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5470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776864" cy="1143000"/>
          </a:xfrm>
        </p:spPr>
        <p:txBody>
          <a:bodyPr/>
          <a:lstStyle/>
          <a:p>
            <a:pPr algn="ctr"/>
            <a:r>
              <a:rPr lang="ru-RU" sz="1800" dirty="0" smtClean="0"/>
              <a:t>Структура доходов консолидированного бюджета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Витебского </a:t>
            </a:r>
            <a:r>
              <a:rPr lang="ru-RU" sz="1800" dirty="0" smtClean="0"/>
              <a:t>района </a:t>
            </a:r>
            <a:br>
              <a:rPr lang="ru-RU" sz="1800" dirty="0" smtClean="0"/>
            </a:br>
            <a:r>
              <a:rPr lang="ru-RU" sz="1800" dirty="0" smtClean="0"/>
              <a:t>за 1 квартал 2018 года,</a:t>
            </a:r>
            <a:br>
              <a:rPr lang="ru-RU" sz="1800" dirty="0" smtClean="0"/>
            </a:br>
            <a:r>
              <a:rPr lang="ru-RU" sz="1800" dirty="0" smtClean="0"/>
              <a:t>9 433.4 тыс. рублей </a:t>
            </a:r>
            <a:endParaRPr lang="ru-RU" sz="1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711076382"/>
              </p:ext>
            </p:extLst>
          </p:nvPr>
        </p:nvGraphicFramePr>
        <p:xfrm>
          <a:off x="179512" y="1988840"/>
          <a:ext cx="8784976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6933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424936" cy="864096"/>
          </a:xfrm>
        </p:spPr>
        <p:txBody>
          <a:bodyPr/>
          <a:lstStyle/>
          <a:p>
            <a:pPr algn="ctr"/>
            <a:r>
              <a:rPr lang="ru-RU" sz="1800" dirty="0" smtClean="0">
                <a:solidFill>
                  <a:srgbClr val="7030A0"/>
                </a:solidFill>
              </a:rPr>
              <a:t>Структура исполнения доходов консолидированного бюджета района в разрезе бюджетов в 1 квартале 2018 года</a:t>
            </a:r>
            <a:endParaRPr lang="ru-RU" sz="1800" dirty="0">
              <a:solidFill>
                <a:srgbClr val="7030A0"/>
              </a:solidFill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003045329"/>
              </p:ext>
            </p:extLst>
          </p:nvPr>
        </p:nvGraphicFramePr>
        <p:xfrm>
          <a:off x="179512" y="1268760"/>
          <a:ext cx="8964488" cy="5589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9980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12968" cy="1143000"/>
          </a:xfrm>
        </p:spPr>
        <p:txBody>
          <a:bodyPr/>
          <a:lstStyle/>
          <a:p>
            <a:pPr algn="ctr"/>
            <a:r>
              <a:rPr lang="ru-RU" sz="1800" dirty="0" smtClean="0"/>
              <a:t>Структура расходов консолидированного  бюджета Витебского района</a:t>
            </a:r>
            <a:br>
              <a:rPr lang="ru-RU" sz="1800" dirty="0" smtClean="0"/>
            </a:br>
            <a:r>
              <a:rPr lang="ru-RU" sz="1800" dirty="0" smtClean="0"/>
              <a:t> по функциональной классификации расходов</a:t>
            </a:r>
            <a:br>
              <a:rPr lang="ru-RU" sz="1800" dirty="0" smtClean="0"/>
            </a:br>
            <a:r>
              <a:rPr lang="ru-RU" sz="1800" dirty="0" smtClean="0"/>
              <a:t> за 1 квартал 2018 года,</a:t>
            </a:r>
            <a:br>
              <a:rPr lang="ru-RU" sz="1800" dirty="0" smtClean="0"/>
            </a:br>
            <a:r>
              <a:rPr lang="ru-RU" sz="1800" dirty="0" smtClean="0"/>
              <a:t>8 622,8 тыс. рублей </a:t>
            </a:r>
            <a:endParaRPr lang="ru-RU" sz="1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595648745"/>
              </p:ext>
            </p:extLst>
          </p:nvPr>
        </p:nvGraphicFramePr>
        <p:xfrm>
          <a:off x="107504" y="1628800"/>
          <a:ext cx="8784975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7951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24936" cy="936104"/>
          </a:xfrm>
        </p:spPr>
        <p:txBody>
          <a:bodyPr/>
          <a:lstStyle/>
          <a:p>
            <a:pPr algn="ctr"/>
            <a:r>
              <a:rPr lang="ru-RU" sz="1800" dirty="0" smtClean="0">
                <a:solidFill>
                  <a:srgbClr val="7030A0"/>
                </a:solidFill>
              </a:rPr>
              <a:t>Структура исполнения расходов консолидированного бюджета </a:t>
            </a:r>
            <a:br>
              <a:rPr lang="ru-RU" sz="1800" dirty="0" smtClean="0">
                <a:solidFill>
                  <a:srgbClr val="7030A0"/>
                </a:solidFill>
              </a:rPr>
            </a:br>
            <a:r>
              <a:rPr lang="ru-RU" sz="1800" dirty="0" smtClean="0">
                <a:solidFill>
                  <a:srgbClr val="7030A0"/>
                </a:solidFill>
              </a:rPr>
              <a:t>Витебского района в разрезе бюджетов</a:t>
            </a:r>
            <a:br>
              <a:rPr lang="ru-RU" sz="1800" dirty="0" smtClean="0">
                <a:solidFill>
                  <a:srgbClr val="7030A0"/>
                </a:solidFill>
              </a:rPr>
            </a:br>
            <a:r>
              <a:rPr lang="ru-RU" sz="1800" dirty="0" smtClean="0">
                <a:solidFill>
                  <a:srgbClr val="7030A0"/>
                </a:solidFill>
              </a:rPr>
              <a:t> в 1 квартале 2018 года</a:t>
            </a:r>
            <a:endParaRPr lang="ru-RU" sz="1800" dirty="0">
              <a:solidFill>
                <a:srgbClr val="7030A0"/>
              </a:solidFill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85113476"/>
              </p:ext>
            </p:extLst>
          </p:nvPr>
        </p:nvGraphicFramePr>
        <p:xfrm>
          <a:off x="0" y="1397000"/>
          <a:ext cx="91440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57889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064896" cy="1143000"/>
          </a:xfrm>
        </p:spPr>
        <p:txBody>
          <a:bodyPr/>
          <a:lstStyle/>
          <a:p>
            <a:pPr algn="ctr"/>
            <a:r>
              <a:rPr lang="ru-RU" sz="1800" dirty="0" smtClean="0"/>
              <a:t>Структура расходов консолидированного бюджета Витебского района по экономической классификации за 1 квартал 2018 года, 8 622,8 тыс. рублей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569346059"/>
              </p:ext>
            </p:extLst>
          </p:nvPr>
        </p:nvGraphicFramePr>
        <p:xfrm>
          <a:off x="250825" y="1412875"/>
          <a:ext cx="8642350" cy="5256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03512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173387533"/>
              </p:ext>
            </p:extLst>
          </p:nvPr>
        </p:nvGraphicFramePr>
        <p:xfrm>
          <a:off x="107504" y="0"/>
          <a:ext cx="8928992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0974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7540529"/>
              </p:ext>
            </p:extLst>
          </p:nvPr>
        </p:nvGraphicFramePr>
        <p:xfrm>
          <a:off x="467545" y="404664"/>
          <a:ext cx="8208912" cy="58276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56583"/>
                <a:gridCol w="2952329"/>
              </a:tblGrid>
              <a:tr h="65106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Долговые обязательства Витебского районного исполнительного комитета на 01.04.2018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3046"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</a:tr>
              <a:tr h="7109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</a:rPr>
                        <a:t>Виды обязательств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Сумма, </a:t>
                      </a:r>
                      <a:br>
                        <a:rPr lang="ru-RU" sz="1800" u="none" strike="noStrike">
                          <a:effectLst/>
                        </a:rPr>
                      </a:br>
                      <a:r>
                        <a:rPr lang="ru-RU" sz="1800" u="none" strike="noStrike">
                          <a:effectLst/>
                        </a:rPr>
                        <a:t>тыс. рублей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ctr">
                    <a:noFill/>
                  </a:tcPr>
                </a:tc>
              </a:tr>
              <a:tr h="97298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Ценные бумаги, размещенные местными исполнительными и распорядительными органами на внутреннем финансовом рынке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</a:rPr>
                        <a:t>1 377,6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</a:tr>
              <a:tr h="117906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Обязательства, </a:t>
                      </a:r>
                      <a:r>
                        <a:rPr lang="ru-RU" sz="1800" u="none" strike="noStrike" dirty="0" smtClean="0">
                          <a:effectLst/>
                        </a:rPr>
                        <a:t>подлежащие </a:t>
                      </a:r>
                      <a:r>
                        <a:rPr lang="ru-RU" sz="1800" u="none" strike="noStrike" dirty="0">
                          <a:effectLst/>
                        </a:rPr>
                        <a:t>исполнению по выданным гарантиям местных исполнительных и распорядительных органов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</a:rPr>
                        <a:t>116,7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</a:tr>
              <a:tr h="78576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Долг органов местного управления и самоуправления</a:t>
                      </a:r>
                      <a:endParaRPr lang="ru-RU" sz="1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</a:rPr>
                        <a:t>1 494,3</a:t>
                      </a:r>
                      <a:endParaRPr lang="ru-RU" sz="1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</a:tr>
              <a:tr h="92296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Долг, гарантированный органами местного управления и самоуправления</a:t>
                      </a:r>
                      <a:endParaRPr lang="ru-RU" sz="1800" b="1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</a:rPr>
                        <a:t>4 450,3</a:t>
                      </a:r>
                      <a:endParaRPr lang="ru-RU" sz="1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</a:tr>
              <a:tr h="31181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ИТОГО</a:t>
                      </a:r>
                      <a:r>
                        <a:rPr lang="ru-RU" sz="18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долговых обязательств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</a:rPr>
                        <a:t>5 944,6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7261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784976" cy="864096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Уровень дотации в общем объеме доходов </a:t>
            </a:r>
            <a:b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по бюджетам Витебского района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828583173"/>
              </p:ext>
            </p:extLst>
          </p:nvPr>
        </p:nvGraphicFramePr>
        <p:xfrm>
          <a:off x="323528" y="1397000"/>
          <a:ext cx="8424936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2097984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176</TotalTime>
  <Words>369</Words>
  <Application>Microsoft Office PowerPoint</Application>
  <PresentationFormat>Экран (4:3)</PresentationFormat>
  <Paragraphs>69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 БЮЛЛЕТЕНЬ  ОБ ИСПОЛНЕНИИ КОНСОЛИДИРОВАННОГО БЮДЖЕТА  ВИТЕБСКОГО РАЙОНА  ЗА  1 КВАРТАЛ 2018 ГОДА</vt:lpstr>
      <vt:lpstr>Структура доходов консолидированного бюджета  Витебского района  за 1 квартал 2018 года, 9 433.4 тыс. рублей </vt:lpstr>
      <vt:lpstr>Структура исполнения доходов консолидированного бюджета района в разрезе бюджетов в 1 квартале 2018 года</vt:lpstr>
      <vt:lpstr>Структура расходов консолидированного  бюджета Витебского района  по функциональной классификации расходов  за 1 квартал 2018 года, 8 622,8 тыс. рублей </vt:lpstr>
      <vt:lpstr>Структура исполнения расходов консолидированного бюджета  Витебского района в разрезе бюджетов  в 1 квартале 2018 года</vt:lpstr>
      <vt:lpstr>Структура расходов консолидированного бюджета Витебского района по экономической классификации за 1 квартал 2018 года, 8 622,8 тыс. рублей</vt:lpstr>
      <vt:lpstr>Презентация PowerPoint</vt:lpstr>
      <vt:lpstr>Презентация PowerPoint</vt:lpstr>
      <vt:lpstr>Уровень дотации в общем объеме доходов  по бюджетам Витебского района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Nachaln</dc:creator>
  <cp:lastModifiedBy>user</cp:lastModifiedBy>
  <cp:revision>23</cp:revision>
  <dcterms:created xsi:type="dcterms:W3CDTF">2018-01-29T13:33:19Z</dcterms:created>
  <dcterms:modified xsi:type="dcterms:W3CDTF">2018-04-23T09:47:47Z</dcterms:modified>
</cp:coreProperties>
</file>