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9" r:id="rId3"/>
    <p:sldId id="266" r:id="rId4"/>
    <p:sldId id="261" r:id="rId5"/>
    <p:sldId id="265" r:id="rId6"/>
    <p:sldId id="260" r:id="rId7"/>
    <p:sldId id="256" r:id="rId8"/>
    <p:sldId id="262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5" autoAdjust="0"/>
    <p:restoredTop sz="94632" autoAdjust="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Microsoft_Excel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80"/>
      <c:rAngAx val="0"/>
      <c:perspective val="5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9980416565736775E-2"/>
          <c:y val="9.2211335492637575E-2"/>
          <c:w val="0.70139975339716354"/>
          <c:h val="0.88879504841342416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ТЫС.РУБ.</c:v>
                </c:pt>
              </c:strCache>
            </c:strRef>
          </c:tx>
          <c:explosion val="25"/>
          <c:dLbls>
            <c:dLbl>
              <c:idx val="1"/>
              <c:layout>
                <c:manualLayout>
                  <c:x val="6.4440130513731628E-3"/>
                  <c:y val="0.10147184500867425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2957-43BE-B93E-AF706DB369D7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3.9004715393915427E-3"/>
                  <c:y val="-0.17770952800116227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2957-43BE-B93E-AF706DB369D7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1.6563619524970815E-2"/>
                  <c:y val="-0.1125293770777606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2957-43BE-B93E-AF706DB369D7}"/>
                </c:ex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3.9400045711839464E-2"/>
                  <c:y val="-0.15899237691538548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2957-43BE-B93E-AF706DB369D7}"/>
                </c:ex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1.9309397501630323E-2"/>
                  <c:y val="-9.9562014477023925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2957-43BE-B93E-AF706DB369D7}"/>
                </c:ex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-8.6116342264338577E-2"/>
                  <c:y val="-0.11045653047097331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2957-43BE-B93E-AF706DB369D7}"/>
                </c:ex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-2.5466261945394045E-2"/>
                  <c:y val="-0.13812119166246487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2957-43BE-B93E-AF706DB369D7}"/>
                </c:ext>
                <c:ext xmlns:c15="http://schemas.microsoft.com/office/drawing/2012/chart" uri="{CE6537A1-D6FC-4f65-9D91-7224C49458BB}"/>
              </c:extLst>
            </c:dLbl>
            <c:dLbl>
              <c:idx val="8"/>
              <c:layout>
                <c:manualLayout>
                  <c:x val="8.1648202567656411E-2"/>
                  <c:y val="-0.13283182210523617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2957-43BE-B93E-AF706DB369D7}"/>
                </c:ext>
                <c:ext xmlns:c15="http://schemas.microsoft.com/office/drawing/2012/chart" uri="{CE6537A1-D6FC-4f65-9D91-7224C49458BB}"/>
              </c:extLst>
            </c:dLbl>
            <c:dLbl>
              <c:idx val="9"/>
              <c:layout>
                <c:manualLayout>
                  <c:x val="3.4652342818011113E-3"/>
                  <c:y val="-7.8596395272320166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8-2957-43BE-B93E-AF706DB369D7}"/>
                </c:ext>
                <c:ext xmlns:c15="http://schemas.microsoft.com/office/drawing/2012/chart" uri="{CE6537A1-D6FC-4f65-9D91-7224C49458BB}"/>
              </c:extLst>
            </c:dLbl>
            <c:dLbl>
              <c:idx val="10"/>
              <c:layout>
                <c:manualLayout>
                  <c:x val="-7.0611527364975474E-2"/>
                  <c:y val="5.7386786083597546E-4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2957-43BE-B93E-AF706DB369D7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Лист1!$A$2:$A$12</c:f>
              <c:strCache>
                <c:ptCount val="11"/>
                <c:pt idx="0">
                  <c:v>Подоходный  налог</c:v>
                </c:pt>
                <c:pt idx="1">
                  <c:v>Налог на прибыль</c:v>
                </c:pt>
                <c:pt idx="2">
                  <c:v>Земельный налог</c:v>
                </c:pt>
                <c:pt idx="3">
                  <c:v>Налог на недвижимость</c:v>
                </c:pt>
                <c:pt idx="4">
                  <c:v>Налог на добавленную стоимость</c:v>
                </c:pt>
                <c:pt idx="5">
                  <c:v>Налог при упрощенной системе</c:v>
                </c:pt>
                <c:pt idx="6">
                  <c:v>Единый налог для производителей с/х продукции</c:v>
                </c:pt>
                <c:pt idx="7">
                  <c:v>Компенсации расходов государства</c:v>
                </c:pt>
                <c:pt idx="8">
                  <c:v>Доходы от продажи земельных участков</c:v>
                </c:pt>
                <c:pt idx="9">
                  <c:v>Другие доходы</c:v>
                </c:pt>
                <c:pt idx="10">
                  <c:v>Безвозмездные поступления </c:v>
                </c:pt>
              </c:strCache>
            </c:strRef>
          </c:cat>
          <c:val>
            <c:numRef>
              <c:f>Лист1!$B$2:$B$12</c:f>
              <c:numCache>
                <c:formatCode>General</c:formatCode>
                <c:ptCount val="11"/>
                <c:pt idx="0">
                  <c:v>18769.7</c:v>
                </c:pt>
                <c:pt idx="1">
                  <c:v>1538.8</c:v>
                </c:pt>
                <c:pt idx="2">
                  <c:v>818.2</c:v>
                </c:pt>
                <c:pt idx="3">
                  <c:v>4653.2</c:v>
                </c:pt>
                <c:pt idx="4">
                  <c:v>4094</c:v>
                </c:pt>
                <c:pt idx="5">
                  <c:v>2204.3000000000002</c:v>
                </c:pt>
                <c:pt idx="6">
                  <c:v>3621.5</c:v>
                </c:pt>
                <c:pt idx="7">
                  <c:v>1040.0999999999999</c:v>
                </c:pt>
                <c:pt idx="8">
                  <c:v>385.8</c:v>
                </c:pt>
                <c:pt idx="9">
                  <c:v>2952.7</c:v>
                </c:pt>
                <c:pt idx="10">
                  <c:v>2096.9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A-2957-43BE-B93E-AF706DB369D7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Лист1!$A$2:$A$12</c:f>
              <c:strCache>
                <c:ptCount val="11"/>
                <c:pt idx="0">
                  <c:v>Подоходный  налог</c:v>
                </c:pt>
                <c:pt idx="1">
                  <c:v>Налог на прибыль</c:v>
                </c:pt>
                <c:pt idx="2">
                  <c:v>Земельный налог</c:v>
                </c:pt>
                <c:pt idx="3">
                  <c:v>Налог на недвижимость</c:v>
                </c:pt>
                <c:pt idx="4">
                  <c:v>Налог на добавленную стоимость</c:v>
                </c:pt>
                <c:pt idx="5">
                  <c:v>Налог при упрощенной системе</c:v>
                </c:pt>
                <c:pt idx="6">
                  <c:v>Единый налог для производителей с/х продукции</c:v>
                </c:pt>
                <c:pt idx="7">
                  <c:v>Компенсации расходов государства</c:v>
                </c:pt>
                <c:pt idx="8">
                  <c:v>Доходы от продажи земельных участков</c:v>
                </c:pt>
                <c:pt idx="9">
                  <c:v>Другие доходы</c:v>
                </c:pt>
                <c:pt idx="10">
                  <c:v>Безвозмездные поступления </c:v>
                </c:pt>
              </c:strCache>
            </c:strRef>
          </c:cat>
          <c:val>
            <c:numRef>
              <c:f>Лист1!$C$2:$C$12</c:f>
              <c:numCache>
                <c:formatCode>0.0</c:formatCode>
                <c:ptCount val="11"/>
                <c:pt idx="0">
                  <c:v>44.5</c:v>
                </c:pt>
                <c:pt idx="1">
                  <c:v>3.6</c:v>
                </c:pt>
                <c:pt idx="2">
                  <c:v>1.9</c:v>
                </c:pt>
                <c:pt idx="3">
                  <c:v>11</c:v>
                </c:pt>
                <c:pt idx="4">
                  <c:v>9.6999999999999993</c:v>
                </c:pt>
                <c:pt idx="5">
                  <c:v>5.2</c:v>
                </c:pt>
                <c:pt idx="6">
                  <c:v>8.6</c:v>
                </c:pt>
                <c:pt idx="7">
                  <c:v>2.5</c:v>
                </c:pt>
                <c:pt idx="8">
                  <c:v>0.9</c:v>
                </c:pt>
                <c:pt idx="9">
                  <c:v>7</c:v>
                </c:pt>
                <c:pt idx="10">
                  <c:v>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B-2957-43BE-B93E-AF706DB369D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74965680042836769"/>
          <c:y val="1.4019382461777752E-2"/>
          <c:w val="0.25034319957163231"/>
          <c:h val="0.96675155751925002"/>
        </c:manualLayout>
      </c:layout>
      <c:overlay val="0"/>
      <c:txPr>
        <a:bodyPr/>
        <a:lstStyle/>
        <a:p>
          <a:pPr>
            <a:defRPr sz="1400" baseline="0"/>
          </a:pPr>
          <a:endParaRPr lang="ru-RU"/>
        </a:p>
      </c:txPr>
    </c:legend>
    <c:plotVisOnly val="1"/>
    <c:dispBlanksAs val="gap"/>
    <c:showDLblsOverMax val="0"/>
  </c:chart>
  <c:spPr>
    <a:scene3d>
      <a:camera prst="orthographicFront"/>
      <a:lightRig rig="threePt" dir="t"/>
    </a:scene3d>
    <a:sp3d/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41973785898313432"/>
          <c:y val="3.6808224373975711E-3"/>
          <c:w val="0.46221568928420675"/>
          <c:h val="0.91982112058168908"/>
        </c:manualLayout>
      </c:layout>
      <c:bar3DChart>
        <c:barDir val="bar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Районный бюджет</c:v>
                </c:pt>
              </c:strCache>
            </c:strRef>
          </c:tx>
          <c:spPr>
            <a:gradFill rotWithShape="1">
              <a:gsLst>
                <a:gs pos="28000">
                  <a:schemeClr val="accent3">
                    <a:tint val="18000"/>
                    <a:satMod val="120000"/>
                    <a:lumMod val="88000"/>
                  </a:schemeClr>
                </a:gs>
                <a:gs pos="100000">
                  <a:schemeClr val="accent3">
                    <a:tint val="40000"/>
                    <a:satMod val="100000"/>
                    <a:lumMod val="78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3"/>
              </a:solidFill>
              <a:prstDash val="solid"/>
            </a:ln>
            <a:effectLst>
              <a:outerShdw blurRad="63500" dist="50800" dir="5400000" sx="98000" sy="98000" rotWithShape="0">
                <a:srgbClr val="000000">
                  <a:alpha val="20000"/>
                </a:srgbClr>
              </a:outerShdw>
            </a:effectLst>
          </c:spPr>
          <c:invertIfNegative val="0"/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B569-4E8F-BFB0-E8C2D8D0ECB0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B569-4E8F-BFB0-E8C2D8D0ECB0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B569-4E8F-BFB0-E8C2D8D0ECB0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B569-4E8F-BFB0-E8C2D8D0ECB0}"/>
                </c:ext>
                <c:ext xmlns:c15="http://schemas.microsoft.com/office/drawing/2012/chart" uri="{CE6537A1-D6FC-4f65-9D91-7224C49458BB}"/>
              </c:extLst>
            </c:dLbl>
            <c:dLbl>
              <c:idx val="4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B569-4E8F-BFB0-E8C2D8D0ECB0}"/>
                </c:ext>
                <c:ext xmlns:c15="http://schemas.microsoft.com/office/drawing/2012/chart" uri="{CE6537A1-D6FC-4f65-9D91-7224C49458BB}"/>
              </c:extLst>
            </c:dLbl>
            <c:dLbl>
              <c:idx val="5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B569-4E8F-BFB0-E8C2D8D0ECB0}"/>
                </c:ext>
                <c:ext xmlns:c15="http://schemas.microsoft.com/office/drawing/2012/chart" uri="{CE6537A1-D6FC-4f65-9D91-7224C49458BB}"/>
              </c:extLst>
            </c:dLbl>
            <c:dLbl>
              <c:idx val="6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B569-4E8F-BFB0-E8C2D8D0ECB0}"/>
                </c:ext>
                <c:ext xmlns:c15="http://schemas.microsoft.com/office/drawing/2012/chart" uri="{CE6537A1-D6FC-4f65-9D91-7224C49458BB}"/>
              </c:extLst>
            </c:dLbl>
            <c:dLbl>
              <c:idx val="7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B569-4E8F-BFB0-E8C2D8D0ECB0}"/>
                </c:ext>
                <c:ext xmlns:c15="http://schemas.microsoft.com/office/drawing/2012/chart" uri="{CE6537A1-D6FC-4f65-9D91-7224C49458BB}"/>
              </c:extLst>
            </c:dLbl>
            <c:dLbl>
              <c:idx val="8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8-B569-4E8F-BFB0-E8C2D8D0ECB0}"/>
                </c:ext>
                <c:ext xmlns:c15="http://schemas.microsoft.com/office/drawing/2012/chart" uri="{CE6537A1-D6FC-4f65-9D91-7224C49458BB}"/>
              </c:extLst>
            </c:dLbl>
            <c:dLbl>
              <c:idx val="9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B569-4E8F-BFB0-E8C2D8D0ECB0}"/>
                </c:ext>
                <c:ext xmlns:c15="http://schemas.microsoft.com/office/drawing/2012/chart" uri="{CE6537A1-D6FC-4f65-9D91-7224C49458BB}"/>
              </c:extLst>
            </c:dLbl>
            <c:dLbl>
              <c:idx val="10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A-B569-4E8F-BFB0-E8C2D8D0ECB0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rgbClr val="FF0000"/>
                    </a:solidFill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Лист1!$A$2:$A$12</c:f>
              <c:strCache>
                <c:ptCount val="11"/>
                <c:pt idx="0">
                  <c:v>ВСЕГО СОБСТВЕННЫХ ДОХОДОВ</c:v>
                </c:pt>
                <c:pt idx="1">
                  <c:v>Подоходный налог</c:v>
                </c:pt>
                <c:pt idx="2">
                  <c:v>Налог на прибыль</c:v>
                </c:pt>
                <c:pt idx="3">
                  <c:v>Налоги на собственность</c:v>
                </c:pt>
                <c:pt idx="4">
                  <c:v>НДС</c:v>
                </c:pt>
                <c:pt idx="5">
                  <c:v>Особый режим налогообложения</c:v>
                </c:pt>
                <c:pt idx="6">
                  <c:v>Местные налоги и сборы</c:v>
                </c:pt>
                <c:pt idx="7">
                  <c:v>Налог за добычу природных ресурсов</c:v>
                </c:pt>
                <c:pt idx="8">
                  <c:v>Государственная пошлина</c:v>
                </c:pt>
                <c:pt idx="9">
                  <c:v>Прочие налоговые доходы</c:v>
                </c:pt>
                <c:pt idx="10">
                  <c:v>Неналоговые доходы</c:v>
                </c:pt>
              </c:strCache>
            </c:strRef>
          </c:cat>
          <c:val>
            <c:numRef>
              <c:f>Лист1!$B$2:$B$12</c:f>
              <c:numCache>
                <c:formatCode>0.0</c:formatCode>
                <c:ptCount val="11"/>
                <c:pt idx="0">
                  <c:v>95.7</c:v>
                </c:pt>
                <c:pt idx="1">
                  <c:v>96.5</c:v>
                </c:pt>
                <c:pt idx="2">
                  <c:v>100</c:v>
                </c:pt>
                <c:pt idx="3">
                  <c:v>94</c:v>
                </c:pt>
                <c:pt idx="4">
                  <c:v>100</c:v>
                </c:pt>
                <c:pt idx="5">
                  <c:v>100</c:v>
                </c:pt>
                <c:pt idx="6">
                  <c:v>80.8</c:v>
                </c:pt>
                <c:pt idx="7">
                  <c:v>100</c:v>
                </c:pt>
                <c:pt idx="8">
                  <c:v>90.6</c:v>
                </c:pt>
                <c:pt idx="9">
                  <c:v>79.2</c:v>
                </c:pt>
                <c:pt idx="10">
                  <c:v>78.099999999999994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B-B569-4E8F-BFB0-E8C2D8D0ECB0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Бюджеты первичного уровня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rgbClr val="C0000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Лист1!$A$2:$A$12</c:f>
              <c:strCache>
                <c:ptCount val="11"/>
                <c:pt idx="0">
                  <c:v>ВСЕГО СОБСТВЕННЫХ ДОХОДОВ</c:v>
                </c:pt>
                <c:pt idx="1">
                  <c:v>Подоходный налог</c:v>
                </c:pt>
                <c:pt idx="2">
                  <c:v>Налог на прибыль</c:v>
                </c:pt>
                <c:pt idx="3">
                  <c:v>Налоги на собственность</c:v>
                </c:pt>
                <c:pt idx="4">
                  <c:v>НДС</c:v>
                </c:pt>
                <c:pt idx="5">
                  <c:v>Особый режим налогообложения</c:v>
                </c:pt>
                <c:pt idx="6">
                  <c:v>Местные налоги и сборы</c:v>
                </c:pt>
                <c:pt idx="7">
                  <c:v>Налог за добычу природных ресурсов</c:v>
                </c:pt>
                <c:pt idx="8">
                  <c:v>Государственная пошлина</c:v>
                </c:pt>
                <c:pt idx="9">
                  <c:v>Прочие налоговые доходы</c:v>
                </c:pt>
                <c:pt idx="10">
                  <c:v>Неналоговые доходы</c:v>
                </c:pt>
              </c:strCache>
            </c:strRef>
          </c:cat>
          <c:val>
            <c:numRef>
              <c:f>Лист1!$C$2:$C$12</c:f>
              <c:numCache>
                <c:formatCode>0.0</c:formatCode>
                <c:ptCount val="11"/>
                <c:pt idx="0">
                  <c:v>4.3</c:v>
                </c:pt>
                <c:pt idx="1">
                  <c:v>3.5</c:v>
                </c:pt>
                <c:pt idx="3">
                  <c:v>6</c:v>
                </c:pt>
                <c:pt idx="6">
                  <c:v>19.2</c:v>
                </c:pt>
                <c:pt idx="8">
                  <c:v>9.4</c:v>
                </c:pt>
                <c:pt idx="9">
                  <c:v>20.8</c:v>
                </c:pt>
                <c:pt idx="10">
                  <c:v>21.9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C-B569-4E8F-BFB0-E8C2D8D0ECB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-539553408"/>
        <c:axId val="-539552320"/>
        <c:axId val="0"/>
      </c:bar3DChart>
      <c:catAx>
        <c:axId val="-539553408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>
                <a:solidFill>
                  <a:srgbClr val="7030A0"/>
                </a:solidFill>
              </a:defRPr>
            </a:pPr>
            <a:endParaRPr lang="ru-RU"/>
          </a:p>
        </c:txPr>
        <c:crossAx val="-539552320"/>
        <c:crosses val="autoZero"/>
        <c:auto val="1"/>
        <c:lblAlgn val="ctr"/>
        <c:lblOffset val="100"/>
        <c:noMultiLvlLbl val="0"/>
      </c:catAx>
      <c:valAx>
        <c:axId val="-539552320"/>
        <c:scaling>
          <c:orientation val="minMax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>
                <a:solidFill>
                  <a:srgbClr val="7030A0"/>
                </a:solidFill>
              </a:defRPr>
            </a:pPr>
            <a:endParaRPr lang="ru-RU"/>
          </a:p>
        </c:txPr>
        <c:crossAx val="-53955340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7319108464420947"/>
          <c:y val="0.1560265796423127"/>
          <c:w val="0.10839180107107063"/>
          <c:h val="0.49708010391394897"/>
        </c:manualLayout>
      </c:layout>
      <c:overlay val="0"/>
      <c:txPr>
        <a:bodyPr/>
        <a:lstStyle/>
        <a:p>
          <a:pPr>
            <a:defRPr sz="1400">
              <a:solidFill>
                <a:srgbClr val="7030A0"/>
              </a:solidFill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50"/>
      <c:rotY val="29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7461859595502548E-2"/>
          <c:y val="5.7531753122892451E-2"/>
          <c:w val="0.5577941883727614"/>
          <c:h val="0.81041425757075503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9"/>
          <c:dLbls>
            <c:dLbl>
              <c:idx val="0"/>
              <c:layout>
                <c:manualLayout>
                  <c:x val="0.10986940771032359"/>
                  <c:y val="-0.16146484506416345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C6A2-4AE2-8058-9CCD48691925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6.0717304260968302E-2"/>
                  <c:y val="-4.4713341710076036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C6A2-4AE2-8058-9CCD48691925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2.0239101420322769E-2"/>
                  <c:y val="-2.7324819933935353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C6A2-4AE2-8058-9CCD48691925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2.8913002029033585E-3"/>
                  <c:y val="5.4649639867870706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C6A2-4AE2-8058-9CCD48691925}"/>
                </c:ex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2.3130401623226018E-2"/>
                  <c:y val="1.738852177614068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C6A2-4AE2-8058-9CCD48691925}"/>
                </c:ex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1.5902151115967888E-2"/>
                  <c:y val="0.15401262144581745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C6A2-4AE2-8058-9CCD48691925}"/>
                </c:ex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1.0119550710161384E-2"/>
                  <c:y val="-9.812104210643261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/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C6A2-4AE2-8058-9CCD48691925}"/>
                </c:ext>
                <c:ext xmlns:c15="http://schemas.microsoft.com/office/drawing/2012/chart" uri="{CE6537A1-D6FC-4f65-9D91-7224C49458BB}">
                  <c15:layout>
                    <c:manualLayout>
                      <c:w val="9.2181935634421272E-2"/>
                      <c:h val="7.1789754190066501E-2"/>
                    </c:manualLayout>
                  </c15:layout>
                </c:ext>
              </c:extLst>
            </c:dLbl>
            <c:dLbl>
              <c:idx val="7"/>
              <c:layout>
                <c:manualLayout>
                  <c:x val="0"/>
                  <c:y val="0.2136304103925854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C6A2-4AE2-8058-9CCD48691925}"/>
                </c:ext>
                <c:ext xmlns:c15="http://schemas.microsoft.com/office/drawing/2012/chart" uri="{CE6537A1-D6FC-4f65-9D91-7224C49458BB}"/>
              </c:extLst>
            </c:dLbl>
            <c:dLbl>
              <c:idx val="8"/>
              <c:layout>
                <c:manualLayout>
                  <c:x val="-6.6258197562847252E-18"/>
                  <c:y val="-0.18630559045865014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8-C6A2-4AE2-8058-9CCD48691925}"/>
                </c:ext>
                <c:ext xmlns:c15="http://schemas.microsoft.com/office/drawing/2012/chart" uri="{CE6537A1-D6FC-4f65-9D91-7224C49458BB}"/>
              </c:extLst>
            </c:dLbl>
            <c:dLbl>
              <c:idx val="9"/>
              <c:layout>
                <c:manualLayout>
                  <c:x val="-1.4456501014516296E-3"/>
                  <c:y val="-8.4458534341254721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C6A2-4AE2-8058-9CCD48691925}"/>
                </c:ext>
                <c:ext xmlns:c15="http://schemas.microsoft.com/office/drawing/2012/chart" uri="{CE6537A1-D6FC-4f65-9D91-7224C49458BB}"/>
              </c:extLst>
            </c:dLbl>
            <c:dLbl>
              <c:idx val="10"/>
              <c:layout>
                <c:manualLayout>
                  <c:x val="1.4456501014516262E-2"/>
                  <c:y val="9.9362981577946735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A-C6A2-4AE2-8058-9CCD48691925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Лист1!$A$2:$A$12</c:f>
              <c:strCache>
                <c:ptCount val="11"/>
                <c:pt idx="0">
                  <c:v>Общегосударственная деятельность</c:v>
                </c:pt>
                <c:pt idx="1">
                  <c:v>ЖКХ</c:v>
                </c:pt>
                <c:pt idx="2">
                  <c:v>Физкультура</c:v>
                </c:pt>
                <c:pt idx="3">
                  <c:v>Культура</c:v>
                </c:pt>
                <c:pt idx="4">
                  <c:v>Образование</c:v>
                </c:pt>
                <c:pt idx="5">
                  <c:v>Социальная политика</c:v>
                </c:pt>
                <c:pt idx="6">
                  <c:v>Средства массовой информации</c:v>
                </c:pt>
                <c:pt idx="7">
                  <c:v>Национальная экономика</c:v>
                </c:pt>
                <c:pt idx="8">
                  <c:v>Национальная оборона</c:v>
                </c:pt>
                <c:pt idx="9">
                  <c:v>Судебная власть, правоохранительная деятельность и обеспечение безопасности</c:v>
                </c:pt>
                <c:pt idx="10">
                  <c:v>Охрана окружающей среды</c:v>
                </c:pt>
              </c:strCache>
            </c:strRef>
          </c:cat>
          <c:val>
            <c:numRef>
              <c:f>Лист1!$B$2:$B$12</c:f>
              <c:numCache>
                <c:formatCode>General</c:formatCode>
                <c:ptCount val="11"/>
                <c:pt idx="0">
                  <c:v>4703.7</c:v>
                </c:pt>
                <c:pt idx="1">
                  <c:v>7134.1</c:v>
                </c:pt>
                <c:pt idx="2">
                  <c:v>411.5</c:v>
                </c:pt>
                <c:pt idx="3">
                  <c:v>2678.3</c:v>
                </c:pt>
                <c:pt idx="4">
                  <c:v>23343.5</c:v>
                </c:pt>
                <c:pt idx="5">
                  <c:v>1971.7</c:v>
                </c:pt>
                <c:pt idx="6">
                  <c:v>3.2</c:v>
                </c:pt>
                <c:pt idx="7">
                  <c:v>1774.5</c:v>
                </c:pt>
                <c:pt idx="8">
                  <c:v>1</c:v>
                </c:pt>
                <c:pt idx="9">
                  <c:v>1.3</c:v>
                </c:pt>
                <c:pt idx="10">
                  <c:v>196.5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B-C6A2-4AE2-8058-9CCD48691925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cat>
            <c:strRef>
              <c:f>Лист1!$A$2:$A$12</c:f>
              <c:strCache>
                <c:ptCount val="11"/>
                <c:pt idx="0">
                  <c:v>Общегосударственная деятельность</c:v>
                </c:pt>
                <c:pt idx="1">
                  <c:v>ЖКХ</c:v>
                </c:pt>
                <c:pt idx="2">
                  <c:v>Физкультура</c:v>
                </c:pt>
                <c:pt idx="3">
                  <c:v>Культура</c:v>
                </c:pt>
                <c:pt idx="4">
                  <c:v>Образование</c:v>
                </c:pt>
                <c:pt idx="5">
                  <c:v>Социальная политика</c:v>
                </c:pt>
                <c:pt idx="6">
                  <c:v>Средства массовой информации</c:v>
                </c:pt>
                <c:pt idx="7">
                  <c:v>Национальная экономика</c:v>
                </c:pt>
                <c:pt idx="8">
                  <c:v>Национальная оборона</c:v>
                </c:pt>
                <c:pt idx="9">
                  <c:v>Судебная власть, правоохранительная деятельность и обеспечение безопасности</c:v>
                </c:pt>
                <c:pt idx="10">
                  <c:v>Охрана окружающей среды</c:v>
                </c:pt>
              </c:strCache>
            </c:strRef>
          </c:cat>
          <c:val>
            <c:numRef>
              <c:f>Лист1!$C$2:$C$12</c:f>
              <c:numCache>
                <c:formatCode>0.0</c:formatCode>
                <c:ptCount val="11"/>
                <c:pt idx="0">
                  <c:v>11.1</c:v>
                </c:pt>
                <c:pt idx="1">
                  <c:v>16.899999999999999</c:v>
                </c:pt>
                <c:pt idx="2">
                  <c:v>1</c:v>
                </c:pt>
                <c:pt idx="3">
                  <c:v>6.3</c:v>
                </c:pt>
                <c:pt idx="4">
                  <c:v>55.3</c:v>
                </c:pt>
                <c:pt idx="5">
                  <c:v>4.7</c:v>
                </c:pt>
                <c:pt idx="6">
                  <c:v>0</c:v>
                </c:pt>
                <c:pt idx="7">
                  <c:v>4.2</c:v>
                </c:pt>
                <c:pt idx="8">
                  <c:v>0</c:v>
                </c:pt>
                <c:pt idx="9">
                  <c:v>0</c:v>
                </c:pt>
                <c:pt idx="10">
                  <c:v>0.5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C-C6A2-4AE2-8058-9CCD48691925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Столбец2</c:v>
                </c:pt>
              </c:strCache>
            </c:strRef>
          </c:tx>
          <c:cat>
            <c:strRef>
              <c:f>Лист1!$A$2:$A$12</c:f>
              <c:strCache>
                <c:ptCount val="11"/>
                <c:pt idx="0">
                  <c:v>Общегосударственная деятельность</c:v>
                </c:pt>
                <c:pt idx="1">
                  <c:v>ЖКХ</c:v>
                </c:pt>
                <c:pt idx="2">
                  <c:v>Физкультура</c:v>
                </c:pt>
                <c:pt idx="3">
                  <c:v>Культура</c:v>
                </c:pt>
                <c:pt idx="4">
                  <c:v>Образование</c:v>
                </c:pt>
                <c:pt idx="5">
                  <c:v>Социальная политика</c:v>
                </c:pt>
                <c:pt idx="6">
                  <c:v>Средства массовой информации</c:v>
                </c:pt>
                <c:pt idx="7">
                  <c:v>Национальная экономика</c:v>
                </c:pt>
                <c:pt idx="8">
                  <c:v>Национальная оборона</c:v>
                </c:pt>
                <c:pt idx="9">
                  <c:v>Судебная власть, правоохранительная деятельность и обеспечение безопасности</c:v>
                </c:pt>
                <c:pt idx="10">
                  <c:v>Охрана окружающей среды</c:v>
                </c:pt>
              </c:strCache>
            </c:strRef>
          </c:cat>
          <c:val>
            <c:numRef>
              <c:f>Лист1!$D$2:$D$12</c:f>
              <c:numCache>
                <c:formatCode>General</c:formatCode>
                <c:ptCount val="11"/>
                <c:pt idx="0">
                  <c:v>11.141113187570612</c:v>
                </c:pt>
                <c:pt idx="1">
                  <c:v>16.897722131821226</c:v>
                </c:pt>
                <c:pt idx="2">
                  <c:v>0.97467272076988476</c:v>
                </c:pt>
                <c:pt idx="3">
                  <c:v>6.3437811616961906</c:v>
                </c:pt>
                <c:pt idx="4">
                  <c:v>55.291063565715206</c:v>
                </c:pt>
                <c:pt idx="5">
                  <c:v>4.6701390122526902</c:v>
                </c:pt>
                <c:pt idx="6">
                  <c:v>7.5794719476637478E-3</c:v>
                </c:pt>
                <c:pt idx="7">
                  <c:v>4.2030540534779117</c:v>
                </c:pt>
                <c:pt idx="8">
                  <c:v>2.3685849836449207E-3</c:v>
                </c:pt>
                <c:pt idx="9">
                  <c:v>3.0791604787383975E-3</c:v>
                </c:pt>
                <c:pt idx="10">
                  <c:v>0.46542694928622691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D-C6A2-4AE2-8058-9CCD4869192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71331381136542793"/>
          <c:y val="0"/>
          <c:w val="0.28668618863457207"/>
          <c:h val="0.97267518006606468"/>
        </c:manualLayout>
      </c:layout>
      <c:overlay val="0"/>
      <c:txPr>
        <a:bodyPr/>
        <a:lstStyle/>
        <a:p>
          <a:pPr>
            <a:defRPr sz="11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9"/>
    </mc:Choice>
    <mc:Fallback>
      <c:style val="19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  <c:spPr>
        <a:gradFill rotWithShape="1">
          <a:gsLst>
            <a:gs pos="28000">
              <a:schemeClr val="accent4">
                <a:tint val="18000"/>
                <a:satMod val="120000"/>
                <a:lumMod val="88000"/>
              </a:schemeClr>
            </a:gs>
            <a:gs pos="100000">
              <a:schemeClr val="accent4">
                <a:tint val="40000"/>
                <a:satMod val="100000"/>
                <a:lumMod val="78000"/>
              </a:schemeClr>
            </a:gs>
          </a:gsLst>
          <a:lin ang="5400000" scaled="0"/>
        </a:gradFill>
        <a:ln w="9525" cap="flat" cmpd="sng" algn="ctr">
          <a:solidFill>
            <a:schemeClr val="accent4"/>
          </a:solidFill>
          <a:prstDash val="solid"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</c:spPr>
    </c:sideWall>
    <c:backWall>
      <c:thickness val="0"/>
      <c:spPr>
        <a:gradFill rotWithShape="1">
          <a:gsLst>
            <a:gs pos="28000">
              <a:schemeClr val="accent4">
                <a:tint val="18000"/>
                <a:satMod val="120000"/>
                <a:lumMod val="88000"/>
              </a:schemeClr>
            </a:gs>
            <a:gs pos="100000">
              <a:schemeClr val="accent4">
                <a:tint val="40000"/>
                <a:satMod val="100000"/>
                <a:lumMod val="78000"/>
              </a:schemeClr>
            </a:gs>
          </a:gsLst>
          <a:lin ang="5400000" scaled="0"/>
        </a:gradFill>
        <a:ln w="9525" cap="flat" cmpd="sng" algn="ctr">
          <a:solidFill>
            <a:schemeClr val="accent4"/>
          </a:solidFill>
          <a:prstDash val="solid"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</c:spPr>
    </c:backWall>
    <c:plotArea>
      <c:layout>
        <c:manualLayout>
          <c:layoutTarget val="inner"/>
          <c:xMode val="edge"/>
          <c:yMode val="edge"/>
          <c:x val="0.32346292650918634"/>
          <c:y val="2.3255813953488372E-3"/>
          <c:w val="0.40143985126859144"/>
          <c:h val="0.91937996703900382"/>
        </c:manualLayout>
      </c:layout>
      <c:bar3DChart>
        <c:barDir val="bar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Районный бюджет</c:v>
                </c:pt>
              </c:strCache>
            </c:strRef>
          </c:tx>
          <c:spPr>
            <a:solidFill>
              <a:schemeClr val="accent3"/>
            </a:solidFill>
            <a:ln w="25400" cap="flat" cmpd="sng" algn="ctr">
              <a:solidFill>
                <a:schemeClr val="lt1"/>
              </a:solidFill>
              <a:prstDash val="solid"/>
            </a:ln>
            <a:effectLst>
              <a:outerShdw blurRad="63500" dist="50800" dir="5400000" sx="98000" sy="98000" rotWithShape="0">
                <a:srgbClr val="000000">
                  <a:alpha val="20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Лист1!$A$2:$A$9</c:f>
              <c:strCache>
                <c:ptCount val="8"/>
                <c:pt idx="0">
                  <c:v>Общегосударственная деятельность</c:v>
                </c:pt>
                <c:pt idx="1">
                  <c:v>ЖКХ</c:v>
                </c:pt>
                <c:pt idx="2">
                  <c:v>Физкультура</c:v>
                </c:pt>
                <c:pt idx="3">
                  <c:v>Культура</c:v>
                </c:pt>
                <c:pt idx="4">
                  <c:v>Образование</c:v>
                </c:pt>
                <c:pt idx="5">
                  <c:v>Социальная политика</c:v>
                </c:pt>
                <c:pt idx="6">
                  <c:v>Национальная экономика</c:v>
                </c:pt>
                <c:pt idx="7">
                  <c:v>Охрана окружающей среды</c:v>
                </c:pt>
              </c:strCache>
            </c:strRef>
          </c:cat>
          <c:val>
            <c:numRef>
              <c:f>Лист1!$B$2:$B$9</c:f>
              <c:numCache>
                <c:formatCode>0.0</c:formatCode>
                <c:ptCount val="8"/>
                <c:pt idx="0">
                  <c:v>74.8</c:v>
                </c:pt>
                <c:pt idx="1">
                  <c:v>85.8</c:v>
                </c:pt>
                <c:pt idx="2">
                  <c:v>100</c:v>
                </c:pt>
                <c:pt idx="3">
                  <c:v>100</c:v>
                </c:pt>
                <c:pt idx="4">
                  <c:v>100</c:v>
                </c:pt>
                <c:pt idx="5">
                  <c:v>100</c:v>
                </c:pt>
                <c:pt idx="6">
                  <c:v>99.9</c:v>
                </c:pt>
                <c:pt idx="7">
                  <c:v>100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039-488A-8967-DBEF731B5FBB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Бюджеты первичного уровня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Лист1!$A$2:$A$9</c:f>
              <c:strCache>
                <c:ptCount val="8"/>
                <c:pt idx="0">
                  <c:v>Общегосударственная деятельность</c:v>
                </c:pt>
                <c:pt idx="1">
                  <c:v>ЖКХ</c:v>
                </c:pt>
                <c:pt idx="2">
                  <c:v>Физкультура</c:v>
                </c:pt>
                <c:pt idx="3">
                  <c:v>Культура</c:v>
                </c:pt>
                <c:pt idx="4">
                  <c:v>Образование</c:v>
                </c:pt>
                <c:pt idx="5">
                  <c:v>Социальная политика</c:v>
                </c:pt>
                <c:pt idx="6">
                  <c:v>Национальная экономика</c:v>
                </c:pt>
                <c:pt idx="7">
                  <c:v>Охрана окружающей среды</c:v>
                </c:pt>
              </c:strCache>
            </c:strRef>
          </c:cat>
          <c:val>
            <c:numRef>
              <c:f>Лист1!$C$2:$C$9</c:f>
              <c:numCache>
                <c:formatCode>0.0</c:formatCode>
                <c:ptCount val="8"/>
                <c:pt idx="0">
                  <c:v>25.2</c:v>
                </c:pt>
                <c:pt idx="1">
                  <c:v>14.2</c:v>
                </c:pt>
                <c:pt idx="6">
                  <c:v>0.1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9039-488A-8967-DBEF731B5FB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-471232384"/>
        <c:axId val="-471229664"/>
        <c:axId val="0"/>
      </c:bar3DChart>
      <c:catAx>
        <c:axId val="-471232384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 algn="just">
              <a:defRPr sz="1690" baseline="0">
                <a:solidFill>
                  <a:srgbClr val="7030A0"/>
                </a:solidFill>
              </a:defRPr>
            </a:pPr>
            <a:endParaRPr lang="ru-RU"/>
          </a:p>
        </c:txPr>
        <c:crossAx val="-471229664"/>
        <c:crosses val="autoZero"/>
        <c:auto val="1"/>
        <c:lblAlgn val="r"/>
        <c:lblOffset val="100"/>
        <c:noMultiLvlLbl val="0"/>
      </c:catAx>
      <c:valAx>
        <c:axId val="-471229664"/>
        <c:scaling>
          <c:orientation val="minMax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crossAx val="-47123238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5206944444444446"/>
          <c:y val="0.38980955868888484"/>
          <c:w val="0.23959722222222221"/>
          <c:h val="0.46921809192455594"/>
        </c:manualLayout>
      </c:layout>
      <c:overlay val="0"/>
      <c:txPr>
        <a:bodyPr/>
        <a:lstStyle/>
        <a:p>
          <a:pPr>
            <a:defRPr>
              <a:solidFill>
                <a:srgbClr val="7030A0"/>
              </a:solidFill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>
          <a:solidFill>
            <a:srgbClr val="FF0000"/>
          </a:solidFill>
        </a:defRPr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40"/>
      <c:rotY val="100"/>
      <c:rAngAx val="0"/>
      <c:perspective val="6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5.9163306276649293E-2"/>
          <c:y val="0.10840751697086858"/>
          <c:w val="0.61079972461193999"/>
          <c:h val="0.8218439777840053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Столбец2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8.8170462894930201E-3"/>
                  <c:y val="6.7653270520049325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F193-4911-89C9-4B78D97FDD67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3.5268185157972087E-2"/>
                  <c:y val="-4.3491388191460277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F193-4911-89C9-4B78D97FDD67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4.40852314474651E-3"/>
                  <c:y val="-5.5572329355754797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F193-4911-89C9-4B78D97FDD67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8.5231447465099183E-2"/>
                  <c:y val="-8.698277638292056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/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F193-4911-89C9-4B78D97FDD67}"/>
                </c:ext>
                <c:ext xmlns:c15="http://schemas.microsoft.com/office/drawing/2012/chart" uri="{CE6537A1-D6FC-4f65-9D91-7224C49458BB}">
                  <c15:layout>
                    <c:manualLayout>
                      <c:w val="0.15965460783236041"/>
                      <c:h val="5.2914522299610002E-2"/>
                    </c:manualLayout>
                  </c15:layout>
                </c:ext>
              </c:extLst>
            </c:dLbl>
            <c:dLbl>
              <c:idx val="4"/>
              <c:layout>
                <c:manualLayout>
                  <c:x val="6.6127847171197643E-2"/>
                  <c:y val="-1.2080941164294499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F193-4911-89C9-4B78D97FDD67}"/>
                </c:ex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3.2329169728141073E-2"/>
                  <c:y val="-4.832376465717813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F193-4911-89C9-4B78D97FDD67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Лист1!$A$2:$A$7</c:f>
              <c:strCache>
                <c:ptCount val="6"/>
                <c:pt idx="0">
                  <c:v>Зарплата и начисления</c:v>
                </c:pt>
                <c:pt idx="1">
                  <c:v>Питание</c:v>
                </c:pt>
                <c:pt idx="2">
                  <c:v>Коммунальные услуги</c:v>
                </c:pt>
                <c:pt idx="3">
                  <c:v>Текущие бюджетные трансферты населению</c:v>
                </c:pt>
                <c:pt idx="4">
                  <c:v>Субсидии </c:v>
                </c:pt>
                <c:pt idx="5">
                  <c:v>Прочие расходы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21647.200000000001</c:v>
                </c:pt>
                <c:pt idx="1">
                  <c:v>1191.2</c:v>
                </c:pt>
                <c:pt idx="2">
                  <c:v>4238.3</c:v>
                </c:pt>
                <c:pt idx="3">
                  <c:v>962.2</c:v>
                </c:pt>
                <c:pt idx="4">
                  <c:v>4952</c:v>
                </c:pt>
                <c:pt idx="5">
                  <c:v>9228.4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F193-4911-89C9-4B78D97FDD67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cat>
            <c:strRef>
              <c:f>Лист1!$A$2:$A$7</c:f>
              <c:strCache>
                <c:ptCount val="6"/>
                <c:pt idx="0">
                  <c:v>Зарплата и начисления</c:v>
                </c:pt>
                <c:pt idx="1">
                  <c:v>Питание</c:v>
                </c:pt>
                <c:pt idx="2">
                  <c:v>Коммунальные услуги</c:v>
                </c:pt>
                <c:pt idx="3">
                  <c:v>Текущие бюджетные трансферты населению</c:v>
                </c:pt>
                <c:pt idx="4">
                  <c:v>Субсидии </c:v>
                </c:pt>
                <c:pt idx="5">
                  <c:v>Прочие расходы</c:v>
                </c:pt>
              </c:strCache>
            </c:strRef>
          </c:cat>
          <c:val>
            <c:numRef>
              <c:f>Лист1!$C$2:$C$7</c:f>
              <c:numCache>
                <c:formatCode>0.0</c:formatCode>
                <c:ptCount val="6"/>
                <c:pt idx="0">
                  <c:v>51.3</c:v>
                </c:pt>
                <c:pt idx="1">
                  <c:v>2.8</c:v>
                </c:pt>
                <c:pt idx="2">
                  <c:v>10</c:v>
                </c:pt>
                <c:pt idx="3">
                  <c:v>2.2999999999999998</c:v>
                </c:pt>
                <c:pt idx="4">
                  <c:v>11.7</c:v>
                </c:pt>
                <c:pt idx="5">
                  <c:v>21.9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F193-4911-89C9-4B78D97FDD6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76570897961781237"/>
          <c:y val="6.7653270520049325E-2"/>
          <c:w val="0.21665692780320164"/>
          <c:h val="0.87778025738302468"/>
        </c:manualLayout>
      </c:layout>
      <c:overlay val="0"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26D8FD6-888F-409E-B822-D47C95032CF8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44EDDE5-B5EE-4FE0-9BE6-AE61BF95FC2A}">
      <dgm:prSet phldrT="[Текст]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>
        <a:gradFill rotWithShape="0">
          <a:gsLst>
            <a:gs pos="0">
              <a:schemeClr val="accent5">
                <a:lumMod val="75000"/>
              </a:schemeClr>
            </a:gs>
            <a:gs pos="100000">
              <a:schemeClr val="accent2">
                <a:shade val="82000"/>
                <a:satMod val="125000"/>
                <a:lumMod val="74000"/>
              </a:schemeClr>
            </a:gs>
          </a:gsLst>
        </a:gradFill>
      </dgm:spPr>
      <dgm:t>
        <a:bodyPr/>
        <a:lstStyle/>
        <a:p>
          <a:r>
            <a:rPr lang="ru-RU" b="1" i="0" baseline="0" dirty="0" smtClean="0"/>
            <a:t>Государственные программы</a:t>
          </a:r>
        </a:p>
        <a:p>
          <a:r>
            <a:rPr lang="ru-RU" b="1" i="0" baseline="0" dirty="0" smtClean="0"/>
            <a:t>37 239,3 </a:t>
          </a:r>
          <a:r>
            <a:rPr lang="ru-RU" b="1" i="0" baseline="0" dirty="0" err="1" smtClean="0"/>
            <a:t>тыс.руб</a:t>
          </a:r>
          <a:r>
            <a:rPr lang="ru-RU" b="1" i="0" baseline="0" dirty="0" smtClean="0"/>
            <a:t>. (86,</a:t>
          </a:r>
          <a:r>
            <a:rPr lang="en-US" b="1" i="0" baseline="0" dirty="0" smtClean="0"/>
            <a:t>3</a:t>
          </a:r>
          <a:r>
            <a:rPr lang="ru-RU" b="1" i="0" baseline="0" dirty="0" smtClean="0"/>
            <a:t> % расходов бюджета)</a:t>
          </a:r>
          <a:endParaRPr lang="ru-RU" b="1" i="0" baseline="0" dirty="0"/>
        </a:p>
      </dgm:t>
    </dgm:pt>
    <dgm:pt modelId="{5B0568B4-2452-46EA-B3AC-51E8D9316B28}" type="parTrans" cxnId="{71110541-3D1D-4560-A416-2AAAE53BAC5C}">
      <dgm:prSet/>
      <dgm:spPr/>
      <dgm:t>
        <a:bodyPr/>
        <a:lstStyle/>
        <a:p>
          <a:endParaRPr lang="ru-RU"/>
        </a:p>
      </dgm:t>
    </dgm:pt>
    <dgm:pt modelId="{6002A311-AD0E-485E-AB51-C0FF553B8B23}" type="sibTrans" cxnId="{71110541-3D1D-4560-A416-2AAAE53BAC5C}">
      <dgm:prSet/>
      <dgm:spPr/>
      <dgm:t>
        <a:bodyPr/>
        <a:lstStyle/>
        <a:p>
          <a:endParaRPr lang="ru-RU"/>
        </a:p>
      </dgm:t>
    </dgm:pt>
    <dgm:pt modelId="{B2472BC9-120D-4044-9CFE-40E251A5723E}">
      <dgm:prSet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600" b="0" i="0" u="none" dirty="0" smtClean="0">
              <a:solidFill>
                <a:schemeClr val="accent1">
                  <a:lumMod val="50000"/>
                </a:schemeClr>
              </a:solidFill>
            </a:rPr>
            <a:t>Государственная программа развития аграрного бизнеса в Республике </a:t>
          </a:r>
          <a:r>
            <a:rPr lang="ru-RU" sz="800" b="0" i="0" u="none" baseline="0" dirty="0" smtClean="0">
              <a:solidFill>
                <a:schemeClr val="accent1">
                  <a:lumMod val="50000"/>
                </a:schemeClr>
              </a:solidFill>
            </a:rPr>
            <a:t>Беларусь</a:t>
          </a:r>
          <a:r>
            <a:rPr lang="ru-RU" sz="600" b="0" i="0" u="none" dirty="0" smtClean="0">
              <a:solidFill>
                <a:schemeClr val="accent1">
                  <a:lumMod val="50000"/>
                </a:schemeClr>
              </a:solidFill>
            </a:rPr>
            <a:t> на 2016-2020 годы</a:t>
          </a:r>
        </a:p>
        <a:p>
          <a:r>
            <a:rPr lang="en-US" sz="600" b="0" i="0" u="none" dirty="0" smtClean="0">
              <a:solidFill>
                <a:schemeClr val="accent1">
                  <a:lumMod val="50000"/>
                </a:schemeClr>
              </a:solidFill>
            </a:rPr>
            <a:t>1 </a:t>
          </a:r>
          <a:r>
            <a:rPr lang="ru-RU" sz="600" b="0" i="0" u="none" dirty="0" smtClean="0">
              <a:solidFill>
                <a:schemeClr val="accent1">
                  <a:lumMod val="50000"/>
                </a:schemeClr>
              </a:solidFill>
            </a:rPr>
            <a:t>761,6 тыс. руб.</a:t>
          </a:r>
          <a:endParaRPr lang="ru-RU" sz="600" dirty="0">
            <a:solidFill>
              <a:schemeClr val="accent1">
                <a:lumMod val="50000"/>
              </a:schemeClr>
            </a:solidFill>
          </a:endParaRPr>
        </a:p>
      </dgm:t>
    </dgm:pt>
    <dgm:pt modelId="{3C321F21-A232-4EC9-86F1-C0C2350E0603}" type="parTrans" cxnId="{932A8055-5B7A-44F3-86B4-B0DA0D66732B}">
      <dgm:prSet/>
      <dgm:spPr/>
      <dgm:t>
        <a:bodyPr/>
        <a:lstStyle/>
        <a:p>
          <a:endParaRPr lang="ru-RU"/>
        </a:p>
      </dgm:t>
    </dgm:pt>
    <dgm:pt modelId="{C5335850-0FAA-4DD4-96D2-486326798AC8}" type="sibTrans" cxnId="{932A8055-5B7A-44F3-86B4-B0DA0D66732B}">
      <dgm:prSet/>
      <dgm:spPr/>
      <dgm:t>
        <a:bodyPr/>
        <a:lstStyle/>
        <a:p>
          <a:endParaRPr lang="ru-RU"/>
        </a:p>
      </dgm:t>
    </dgm:pt>
    <dgm:pt modelId="{0B77285F-31F1-4E81-A918-E87F04D50B23}">
      <dgm:prSet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b="0" i="0" u="none" baseline="0" dirty="0" smtClean="0">
              <a:solidFill>
                <a:schemeClr val="accent1">
                  <a:lumMod val="50000"/>
                </a:schemeClr>
              </a:solidFill>
            </a:rPr>
            <a:t>Государственная программа о социальной защите и содействии занятости населения на 2016-2020 годы</a:t>
          </a:r>
          <a:r>
            <a:rPr lang="ru-RU" b="1" i="0" u="none" baseline="0" dirty="0" smtClean="0">
              <a:solidFill>
                <a:schemeClr val="accent1">
                  <a:lumMod val="50000"/>
                </a:schemeClr>
              </a:solidFill>
            </a:rPr>
            <a:t>	</a:t>
          </a:r>
        </a:p>
        <a:p>
          <a:r>
            <a:rPr lang="ru-RU" b="1" i="0" u="none" baseline="0" dirty="0" smtClean="0">
              <a:solidFill>
                <a:schemeClr val="accent1">
                  <a:lumMod val="50000"/>
                </a:schemeClr>
              </a:solidFill>
            </a:rPr>
            <a:t>1 209,9  тыс. руб.</a:t>
          </a:r>
          <a:endParaRPr lang="ru-RU" i="0" u="none" baseline="0" dirty="0">
            <a:solidFill>
              <a:schemeClr val="accent1">
                <a:lumMod val="50000"/>
              </a:schemeClr>
            </a:solidFill>
          </a:endParaRPr>
        </a:p>
      </dgm:t>
    </dgm:pt>
    <dgm:pt modelId="{0EC1B231-9146-4285-B7D9-E6C31A196F68}" type="parTrans" cxnId="{298D232A-32A6-4813-B390-864746AF0406}">
      <dgm:prSet/>
      <dgm:spPr/>
      <dgm:t>
        <a:bodyPr/>
        <a:lstStyle/>
        <a:p>
          <a:endParaRPr lang="ru-RU"/>
        </a:p>
      </dgm:t>
    </dgm:pt>
    <dgm:pt modelId="{C1A2B739-CE7C-40A0-90E6-98A54520D669}" type="sibTrans" cxnId="{298D232A-32A6-4813-B390-864746AF0406}">
      <dgm:prSet/>
      <dgm:spPr/>
      <dgm:t>
        <a:bodyPr/>
        <a:lstStyle/>
        <a:p>
          <a:endParaRPr lang="ru-RU"/>
        </a:p>
      </dgm:t>
    </dgm:pt>
    <dgm:pt modelId="{94D57468-09C6-4101-87A8-364DCF3AF713}">
      <dgm:prSet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b="0" i="0" u="none" baseline="0" dirty="0" smtClean="0">
              <a:solidFill>
                <a:schemeClr val="accent1">
                  <a:lumMod val="50000"/>
                </a:schemeClr>
              </a:solidFill>
            </a:rPr>
            <a:t>Государственная программа "Здоровье народа и демографическая безопасность Республики Беларусь" на 2016-2020 годы	</a:t>
          </a:r>
        </a:p>
        <a:p>
          <a:r>
            <a:rPr lang="ru-RU" b="0" i="0" u="none" baseline="0" dirty="0" smtClean="0">
              <a:solidFill>
                <a:schemeClr val="accent1">
                  <a:lumMod val="50000"/>
                </a:schemeClr>
              </a:solidFill>
            </a:rPr>
            <a:t>31,7  тыс. руб.</a:t>
          </a:r>
          <a:endParaRPr lang="ru-RU" b="0" i="0" u="none" baseline="0" dirty="0">
            <a:solidFill>
              <a:schemeClr val="accent1">
                <a:lumMod val="50000"/>
              </a:schemeClr>
            </a:solidFill>
          </a:endParaRPr>
        </a:p>
      </dgm:t>
    </dgm:pt>
    <dgm:pt modelId="{78BC0E69-B80B-4A66-941B-F03DCE4E0F1A}" type="parTrans" cxnId="{5B645BC3-81FA-4974-8C32-7554362BFCBA}">
      <dgm:prSet/>
      <dgm:spPr/>
      <dgm:t>
        <a:bodyPr/>
        <a:lstStyle/>
        <a:p>
          <a:endParaRPr lang="ru-RU"/>
        </a:p>
      </dgm:t>
    </dgm:pt>
    <dgm:pt modelId="{4AA656EB-DC0C-404B-8A82-4F462C5E0391}" type="sibTrans" cxnId="{5B645BC3-81FA-4974-8C32-7554362BFCBA}">
      <dgm:prSet/>
      <dgm:spPr/>
      <dgm:t>
        <a:bodyPr/>
        <a:lstStyle/>
        <a:p>
          <a:endParaRPr lang="ru-RU"/>
        </a:p>
      </dgm:t>
    </dgm:pt>
    <dgm:pt modelId="{83DCB81F-44B3-4599-A4D6-6D59A8A65C77}">
      <dgm:prSet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b="0" i="0" u="none" baseline="0" dirty="0" smtClean="0">
              <a:solidFill>
                <a:schemeClr val="accent1">
                  <a:lumMod val="50000"/>
                </a:schemeClr>
              </a:solidFill>
            </a:rPr>
            <a:t>Государственная программа "Охрана окружающей среды и устойчивое использование природных ресурсов" на 2016-2020 годы</a:t>
          </a:r>
        </a:p>
        <a:p>
          <a:r>
            <a:rPr lang="ru-RU" b="0" i="0" u="none" baseline="0" dirty="0" smtClean="0">
              <a:solidFill>
                <a:schemeClr val="accent1">
                  <a:lumMod val="50000"/>
                </a:schemeClr>
              </a:solidFill>
            </a:rPr>
            <a:t>161,3 тыс. руб.</a:t>
          </a:r>
          <a:endParaRPr lang="ru-RU" baseline="0" dirty="0">
            <a:solidFill>
              <a:schemeClr val="accent1">
                <a:lumMod val="50000"/>
              </a:schemeClr>
            </a:solidFill>
          </a:endParaRPr>
        </a:p>
      </dgm:t>
    </dgm:pt>
    <dgm:pt modelId="{D7F20C8E-1F99-4B7B-8929-1B2E387A8D8F}" type="parTrans" cxnId="{3F02869C-B282-4A07-AC86-D763AA24B617}">
      <dgm:prSet/>
      <dgm:spPr/>
      <dgm:t>
        <a:bodyPr/>
        <a:lstStyle/>
        <a:p>
          <a:endParaRPr lang="ru-RU"/>
        </a:p>
      </dgm:t>
    </dgm:pt>
    <dgm:pt modelId="{94124C93-6859-413D-8CE7-59CFC77C0B28}" type="sibTrans" cxnId="{3F02869C-B282-4A07-AC86-D763AA24B617}">
      <dgm:prSet/>
      <dgm:spPr/>
      <dgm:t>
        <a:bodyPr/>
        <a:lstStyle/>
        <a:p>
          <a:endParaRPr lang="ru-RU"/>
        </a:p>
      </dgm:t>
    </dgm:pt>
    <dgm:pt modelId="{BEE46327-85BB-42F9-AE75-4A1162A816F8}">
      <dgm:prSet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b="0" i="0" u="none" baseline="0" dirty="0" smtClean="0">
              <a:solidFill>
                <a:schemeClr val="accent1">
                  <a:lumMod val="50000"/>
                </a:schemeClr>
              </a:solidFill>
            </a:rPr>
            <a:t>Государственная программа "Образование и молодежная политика" на 2016 - 2020 годы</a:t>
          </a:r>
        </a:p>
        <a:p>
          <a:r>
            <a:rPr lang="ru-RU" b="0" i="0" u="none" baseline="0" dirty="0" smtClean="0">
              <a:solidFill>
                <a:schemeClr val="accent1">
                  <a:lumMod val="50000"/>
                </a:schemeClr>
              </a:solidFill>
            </a:rPr>
            <a:t>23 963,7 тыс. руб.</a:t>
          </a:r>
          <a:endParaRPr lang="ru-RU" baseline="0" dirty="0">
            <a:solidFill>
              <a:schemeClr val="accent1">
                <a:lumMod val="50000"/>
              </a:schemeClr>
            </a:solidFill>
          </a:endParaRPr>
        </a:p>
      </dgm:t>
    </dgm:pt>
    <dgm:pt modelId="{6E7E1073-A4F7-4247-8500-EADBBE38E0FE}" type="parTrans" cxnId="{ECFBC306-F0C7-433B-B0FD-E0C395B92463}">
      <dgm:prSet/>
      <dgm:spPr/>
      <dgm:t>
        <a:bodyPr/>
        <a:lstStyle/>
        <a:p>
          <a:endParaRPr lang="ru-RU"/>
        </a:p>
      </dgm:t>
    </dgm:pt>
    <dgm:pt modelId="{7E9FBBB6-C5A0-4CAF-9032-B7277F5E3CC2}" type="sibTrans" cxnId="{ECFBC306-F0C7-433B-B0FD-E0C395B92463}">
      <dgm:prSet/>
      <dgm:spPr/>
      <dgm:t>
        <a:bodyPr/>
        <a:lstStyle/>
        <a:p>
          <a:endParaRPr lang="ru-RU"/>
        </a:p>
      </dgm:t>
    </dgm:pt>
    <dgm:pt modelId="{D2128277-3245-478B-89A9-D11323F7B4BC}">
      <dgm:prSet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b="0" i="0" u="none" baseline="0" dirty="0" smtClean="0">
              <a:solidFill>
                <a:schemeClr val="accent1">
                  <a:lumMod val="50000"/>
                </a:schemeClr>
              </a:solidFill>
            </a:rPr>
            <a:t>Государственная программа "Культура Беларуси" на 2016 - 2020 годы</a:t>
          </a:r>
        </a:p>
        <a:p>
          <a:r>
            <a:rPr lang="ru-RU" b="0" i="0" u="none" baseline="0" dirty="0" smtClean="0">
              <a:solidFill>
                <a:schemeClr val="accent1">
                  <a:lumMod val="50000"/>
                </a:schemeClr>
              </a:solidFill>
            </a:rPr>
            <a:t>2 537,5 тыс. руб.</a:t>
          </a:r>
          <a:endParaRPr lang="ru-RU" baseline="0" dirty="0">
            <a:solidFill>
              <a:schemeClr val="accent1">
                <a:lumMod val="50000"/>
              </a:schemeClr>
            </a:solidFill>
          </a:endParaRPr>
        </a:p>
      </dgm:t>
    </dgm:pt>
    <dgm:pt modelId="{7676751C-874A-4852-A32C-59B216C12E2E}" type="parTrans" cxnId="{194763D8-9DD9-4BD1-9391-C111B2265C49}">
      <dgm:prSet/>
      <dgm:spPr/>
      <dgm:t>
        <a:bodyPr/>
        <a:lstStyle/>
        <a:p>
          <a:endParaRPr lang="ru-RU"/>
        </a:p>
      </dgm:t>
    </dgm:pt>
    <dgm:pt modelId="{92DB9D1B-78A9-447A-B4A4-A29231413D4F}" type="sibTrans" cxnId="{194763D8-9DD9-4BD1-9391-C111B2265C49}">
      <dgm:prSet/>
      <dgm:spPr/>
      <dgm:t>
        <a:bodyPr/>
        <a:lstStyle/>
        <a:p>
          <a:endParaRPr lang="ru-RU"/>
        </a:p>
      </dgm:t>
    </dgm:pt>
    <dgm:pt modelId="{A370444C-44E4-4923-81AF-EA9EAB267BFA}">
      <dgm:prSet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b="0" i="0" u="none" baseline="0" dirty="0" smtClean="0">
              <a:solidFill>
                <a:schemeClr val="accent1">
                  <a:lumMod val="50000"/>
                </a:schemeClr>
              </a:solidFill>
            </a:rPr>
            <a:t>Государственная программа развития физической культуры и спорта в Республике Беларусь на 2016 - 2020 годы</a:t>
          </a:r>
        </a:p>
        <a:p>
          <a:r>
            <a:rPr lang="ru-RU" b="0" i="0" u="none" baseline="0" dirty="0" smtClean="0">
              <a:solidFill>
                <a:schemeClr val="accent1">
                  <a:lumMod val="50000"/>
                </a:schemeClr>
              </a:solidFill>
            </a:rPr>
            <a:t>396,7 тыс. руб.</a:t>
          </a:r>
          <a:endParaRPr lang="ru-RU" baseline="0" dirty="0">
            <a:solidFill>
              <a:schemeClr val="accent1">
                <a:lumMod val="50000"/>
              </a:schemeClr>
            </a:solidFill>
          </a:endParaRPr>
        </a:p>
      </dgm:t>
    </dgm:pt>
    <dgm:pt modelId="{2CCD116D-0399-4FE2-8996-18265F2E56AD}" type="parTrans" cxnId="{289840B4-5A02-4850-87CA-5523BAE9BB5D}">
      <dgm:prSet/>
      <dgm:spPr/>
      <dgm:t>
        <a:bodyPr/>
        <a:lstStyle/>
        <a:p>
          <a:endParaRPr lang="ru-RU"/>
        </a:p>
      </dgm:t>
    </dgm:pt>
    <dgm:pt modelId="{B569DDE0-E1C9-4980-B531-5690AF7B3B89}" type="sibTrans" cxnId="{289840B4-5A02-4850-87CA-5523BAE9BB5D}">
      <dgm:prSet/>
      <dgm:spPr/>
      <dgm:t>
        <a:bodyPr/>
        <a:lstStyle/>
        <a:p>
          <a:endParaRPr lang="ru-RU"/>
        </a:p>
      </dgm:t>
    </dgm:pt>
    <dgm:pt modelId="{9603974C-6002-498D-A35D-37B09AD719DD}">
      <dgm:prSet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b="0" i="0" u="none" baseline="0" dirty="0" smtClean="0">
              <a:solidFill>
                <a:schemeClr val="accent1">
                  <a:lumMod val="50000"/>
                </a:schemeClr>
              </a:solidFill>
            </a:rPr>
            <a:t>Государственная программа "Комфортное жилье и благоприятная среда" на 2016 - 2020 годы</a:t>
          </a:r>
        </a:p>
        <a:p>
          <a:r>
            <a:rPr lang="ru-RU" b="0" i="0" u="none" baseline="0" dirty="0" smtClean="0">
              <a:solidFill>
                <a:schemeClr val="accent1">
                  <a:lumMod val="50000"/>
                </a:schemeClr>
              </a:solidFill>
            </a:rPr>
            <a:t>7 70,9 тыс. руб.</a:t>
          </a:r>
          <a:endParaRPr lang="ru-RU" baseline="0" dirty="0">
            <a:solidFill>
              <a:schemeClr val="accent1">
                <a:lumMod val="50000"/>
              </a:schemeClr>
            </a:solidFill>
          </a:endParaRPr>
        </a:p>
      </dgm:t>
    </dgm:pt>
    <dgm:pt modelId="{3001074E-843C-470E-B12D-CEC9BFF61055}" type="parTrans" cxnId="{BAEB104C-6D68-4842-9BE0-D0A8078CAD28}">
      <dgm:prSet/>
      <dgm:spPr/>
      <dgm:t>
        <a:bodyPr/>
        <a:lstStyle/>
        <a:p>
          <a:endParaRPr lang="ru-RU"/>
        </a:p>
      </dgm:t>
    </dgm:pt>
    <dgm:pt modelId="{058D7BB9-E1D5-458A-9F68-1EF61FE441D3}" type="sibTrans" cxnId="{BAEB104C-6D68-4842-9BE0-D0A8078CAD28}">
      <dgm:prSet/>
      <dgm:spPr/>
      <dgm:t>
        <a:bodyPr/>
        <a:lstStyle/>
        <a:p>
          <a:endParaRPr lang="ru-RU"/>
        </a:p>
      </dgm:t>
    </dgm:pt>
    <dgm:pt modelId="{B4715A36-E124-4469-A3A5-61B7764E1A51}">
      <dgm:prSet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b="0" i="0" u="none" baseline="0" dirty="0" smtClean="0">
              <a:solidFill>
                <a:schemeClr val="accent1">
                  <a:lumMod val="50000"/>
                </a:schemeClr>
              </a:solidFill>
            </a:rPr>
            <a:t>Государственная программа "Строительство жилья" на 2016 - 2020 годы</a:t>
          </a:r>
        </a:p>
        <a:p>
          <a:r>
            <a:rPr lang="ru-RU" b="0" i="0" u="none" baseline="0" dirty="0" smtClean="0">
              <a:solidFill>
                <a:schemeClr val="accent1">
                  <a:lumMod val="50000"/>
                </a:schemeClr>
              </a:solidFill>
            </a:rPr>
            <a:t>61,8 тыс. руб.</a:t>
          </a:r>
          <a:endParaRPr lang="ru-RU" baseline="0" dirty="0">
            <a:solidFill>
              <a:schemeClr val="accent1">
                <a:lumMod val="50000"/>
              </a:schemeClr>
            </a:solidFill>
          </a:endParaRPr>
        </a:p>
      </dgm:t>
    </dgm:pt>
    <dgm:pt modelId="{7B39CB5E-C0A8-41A8-BDBD-EEB5C6ADBA99}" type="parTrans" cxnId="{92B9D0EF-97D0-4F28-8618-00374E2E3B37}">
      <dgm:prSet/>
      <dgm:spPr/>
      <dgm:t>
        <a:bodyPr/>
        <a:lstStyle/>
        <a:p>
          <a:endParaRPr lang="ru-RU"/>
        </a:p>
      </dgm:t>
    </dgm:pt>
    <dgm:pt modelId="{B21B0656-B311-4807-AF37-FE4D216897F3}" type="sibTrans" cxnId="{92B9D0EF-97D0-4F28-8618-00374E2E3B37}">
      <dgm:prSet/>
      <dgm:spPr/>
      <dgm:t>
        <a:bodyPr/>
        <a:lstStyle/>
        <a:p>
          <a:endParaRPr lang="ru-RU"/>
        </a:p>
      </dgm:t>
    </dgm:pt>
    <dgm:pt modelId="{0FCE3D4C-6E0C-4199-A470-EB7CBA2C9126}">
      <dgm:prSet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b="0" i="0" u="none" dirty="0" smtClean="0">
              <a:solidFill>
                <a:schemeClr val="accent1">
                  <a:lumMod val="50000"/>
                </a:schemeClr>
              </a:solidFill>
            </a:rPr>
            <a:t>Государственная программа на 2015-2020 годы по увековечиванию погибших при защите Отечества и сохранению памяти о жертвах войн</a:t>
          </a:r>
        </a:p>
        <a:p>
          <a:r>
            <a:rPr lang="ru-RU" b="0" i="0" u="none" dirty="0" smtClean="0">
              <a:solidFill>
                <a:schemeClr val="accent1">
                  <a:lumMod val="50000"/>
                </a:schemeClr>
              </a:solidFill>
            </a:rPr>
            <a:t>42,2</a:t>
          </a:r>
          <a:r>
            <a:rPr lang="en-US" b="0" i="0" u="none" dirty="0" smtClean="0">
              <a:solidFill>
                <a:schemeClr val="accent1">
                  <a:lumMod val="50000"/>
                </a:schemeClr>
              </a:solidFill>
            </a:rPr>
            <a:t> </a:t>
          </a:r>
          <a:r>
            <a:rPr lang="ru-RU" b="0" i="0" u="none" dirty="0" smtClean="0">
              <a:solidFill>
                <a:schemeClr val="accent1">
                  <a:lumMod val="50000"/>
                </a:schemeClr>
              </a:solidFill>
            </a:rPr>
            <a:t>тыс. руб.</a:t>
          </a:r>
          <a:endParaRPr lang="ru-RU" dirty="0">
            <a:solidFill>
              <a:schemeClr val="accent1">
                <a:lumMod val="50000"/>
              </a:schemeClr>
            </a:solidFill>
          </a:endParaRPr>
        </a:p>
      </dgm:t>
    </dgm:pt>
    <dgm:pt modelId="{8EB31B5D-0994-4760-963D-CF1A98430C3A}" type="parTrans" cxnId="{C0D3D8BD-E062-4F7E-8E4B-7474CBD08C15}">
      <dgm:prSet/>
      <dgm:spPr/>
      <dgm:t>
        <a:bodyPr/>
        <a:lstStyle/>
        <a:p>
          <a:endParaRPr lang="ru-RU"/>
        </a:p>
      </dgm:t>
    </dgm:pt>
    <dgm:pt modelId="{F0FBFD54-89C6-43E8-A4D8-70C58A5BDE95}" type="sibTrans" cxnId="{C0D3D8BD-E062-4F7E-8E4B-7474CBD08C15}">
      <dgm:prSet/>
      <dgm:spPr/>
      <dgm:t>
        <a:bodyPr/>
        <a:lstStyle/>
        <a:p>
          <a:endParaRPr lang="ru-RU"/>
        </a:p>
      </dgm:t>
    </dgm:pt>
    <dgm:pt modelId="{0A57A23D-2B0B-44C4-BBA6-C7E8BB969706}" type="pres">
      <dgm:prSet presAssocID="{B26D8FD6-888F-409E-B822-D47C95032CF8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0011AB4-94F9-4B7F-9A04-AE1C78C6197E}" type="pres">
      <dgm:prSet presAssocID="{844EDDE5-B5EE-4FE0-9BE6-AE61BF95FC2A}" presName="centerShape" presStyleLbl="node0" presStyleIdx="0" presStyleCnt="1" custScaleX="164796" custScaleY="154780" custLinFactNeighborX="-1231" custLinFactNeighborY="-13115"/>
      <dgm:spPr/>
      <dgm:t>
        <a:bodyPr/>
        <a:lstStyle/>
        <a:p>
          <a:endParaRPr lang="ru-RU"/>
        </a:p>
      </dgm:t>
    </dgm:pt>
    <dgm:pt modelId="{FD2AA449-A2C3-47EE-97F1-1D7CDDDC7A4A}" type="pres">
      <dgm:prSet presAssocID="{7B39CB5E-C0A8-41A8-BDBD-EEB5C6ADBA99}" presName="parTrans" presStyleLbl="bgSibTrans2D1" presStyleIdx="0" presStyleCnt="10"/>
      <dgm:spPr/>
      <dgm:t>
        <a:bodyPr/>
        <a:lstStyle/>
        <a:p>
          <a:endParaRPr lang="ru-RU"/>
        </a:p>
      </dgm:t>
    </dgm:pt>
    <dgm:pt modelId="{1864C8DC-C041-4441-B775-CDAC521FA1BE}" type="pres">
      <dgm:prSet presAssocID="{B4715A36-E124-4469-A3A5-61B7764E1A51}" presName="node" presStyleLbl="node1" presStyleIdx="0" presStyleCnt="10" custRadScaleRad="81865" custRadScaleInc="-5072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43053D3-EE4A-41D5-BC3E-7ABCCFE22066}" type="pres">
      <dgm:prSet presAssocID="{3001074E-843C-470E-B12D-CEC9BFF61055}" presName="parTrans" presStyleLbl="bgSibTrans2D1" presStyleIdx="1" presStyleCnt="10"/>
      <dgm:spPr/>
      <dgm:t>
        <a:bodyPr/>
        <a:lstStyle/>
        <a:p>
          <a:endParaRPr lang="ru-RU"/>
        </a:p>
      </dgm:t>
    </dgm:pt>
    <dgm:pt modelId="{31C60BDD-C870-4EC5-9923-97EE91F289E4}" type="pres">
      <dgm:prSet presAssocID="{9603974C-6002-498D-A35D-37B09AD719DD}" presName="node" presStyleLbl="node1" presStyleIdx="1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DBF2EEF-8191-4AA9-A1EE-4977A189E729}" type="pres">
      <dgm:prSet presAssocID="{2CCD116D-0399-4FE2-8996-18265F2E56AD}" presName="parTrans" presStyleLbl="bgSibTrans2D1" presStyleIdx="2" presStyleCnt="10"/>
      <dgm:spPr/>
      <dgm:t>
        <a:bodyPr/>
        <a:lstStyle/>
        <a:p>
          <a:endParaRPr lang="ru-RU"/>
        </a:p>
      </dgm:t>
    </dgm:pt>
    <dgm:pt modelId="{B57FBD3C-AB33-4621-852E-2EC03A098B87}" type="pres">
      <dgm:prSet presAssocID="{A370444C-44E4-4923-81AF-EA9EAB267BFA}" presName="node" presStyleLbl="node1" presStyleIdx="2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469C742-A0B5-405A-B27D-E8F3B878FF1C}" type="pres">
      <dgm:prSet presAssocID="{7676751C-874A-4852-A32C-59B216C12E2E}" presName="parTrans" presStyleLbl="bgSibTrans2D1" presStyleIdx="3" presStyleCnt="10"/>
      <dgm:spPr/>
      <dgm:t>
        <a:bodyPr/>
        <a:lstStyle/>
        <a:p>
          <a:endParaRPr lang="ru-RU"/>
        </a:p>
      </dgm:t>
    </dgm:pt>
    <dgm:pt modelId="{1D4C5AFD-F3AD-4B21-8B65-D5F329623D68}" type="pres">
      <dgm:prSet presAssocID="{D2128277-3245-478B-89A9-D11323F7B4BC}" presName="node" presStyleLbl="node1" presStyleIdx="3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9C28CDD-90F2-4905-989E-6561A2BB7E10}" type="pres">
      <dgm:prSet presAssocID="{6E7E1073-A4F7-4247-8500-EADBBE38E0FE}" presName="parTrans" presStyleLbl="bgSibTrans2D1" presStyleIdx="4" presStyleCnt="10"/>
      <dgm:spPr/>
      <dgm:t>
        <a:bodyPr/>
        <a:lstStyle/>
        <a:p>
          <a:endParaRPr lang="ru-RU"/>
        </a:p>
      </dgm:t>
    </dgm:pt>
    <dgm:pt modelId="{2C37B16C-736D-4FA9-A978-C9FA33F718FC}" type="pres">
      <dgm:prSet presAssocID="{BEE46327-85BB-42F9-AE75-4A1162A816F8}" presName="node" presStyleLbl="node1" presStyleIdx="4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F24EF0B-A8A8-4680-98C8-516F0E8B6142}" type="pres">
      <dgm:prSet presAssocID="{D7F20C8E-1F99-4B7B-8929-1B2E387A8D8F}" presName="parTrans" presStyleLbl="bgSibTrans2D1" presStyleIdx="5" presStyleCnt="10"/>
      <dgm:spPr/>
      <dgm:t>
        <a:bodyPr/>
        <a:lstStyle/>
        <a:p>
          <a:endParaRPr lang="ru-RU"/>
        </a:p>
      </dgm:t>
    </dgm:pt>
    <dgm:pt modelId="{960FB98C-FEC4-49CA-8A44-EF1A27D279F1}" type="pres">
      <dgm:prSet presAssocID="{83DCB81F-44B3-4599-A4D6-6D59A8A65C77}" presName="node" presStyleLbl="node1" presStyleIdx="5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95CAFA8-D742-4578-85DA-74BFC2ED32B1}" type="pres">
      <dgm:prSet presAssocID="{78BC0E69-B80B-4A66-941B-F03DCE4E0F1A}" presName="parTrans" presStyleLbl="bgSibTrans2D1" presStyleIdx="6" presStyleCnt="10"/>
      <dgm:spPr/>
      <dgm:t>
        <a:bodyPr/>
        <a:lstStyle/>
        <a:p>
          <a:endParaRPr lang="ru-RU"/>
        </a:p>
      </dgm:t>
    </dgm:pt>
    <dgm:pt modelId="{8201379E-F9A7-4B1D-B273-CF222B7D9FD6}" type="pres">
      <dgm:prSet presAssocID="{94D57468-09C6-4101-87A8-364DCF3AF713}" presName="node" presStyleLbl="node1" presStyleIdx="6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FBD5417-3991-44FB-BBA4-99FEE7D62B70}" type="pres">
      <dgm:prSet presAssocID="{0EC1B231-9146-4285-B7D9-E6C31A196F68}" presName="parTrans" presStyleLbl="bgSibTrans2D1" presStyleIdx="7" presStyleCnt="10"/>
      <dgm:spPr/>
      <dgm:t>
        <a:bodyPr/>
        <a:lstStyle/>
        <a:p>
          <a:endParaRPr lang="ru-RU"/>
        </a:p>
      </dgm:t>
    </dgm:pt>
    <dgm:pt modelId="{D55A195D-2290-43DB-A21C-0AF219921689}" type="pres">
      <dgm:prSet presAssocID="{0B77285F-31F1-4E81-A918-E87F04D50B23}" presName="node" presStyleLbl="node1" presStyleIdx="7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9252576-6F7A-4A03-86D0-635DA4A3EB19}" type="pres">
      <dgm:prSet presAssocID="{3C321F21-A232-4EC9-86F1-C0C2350E0603}" presName="parTrans" presStyleLbl="bgSibTrans2D1" presStyleIdx="8" presStyleCnt="10"/>
      <dgm:spPr/>
      <dgm:t>
        <a:bodyPr/>
        <a:lstStyle/>
        <a:p>
          <a:endParaRPr lang="ru-RU"/>
        </a:p>
      </dgm:t>
    </dgm:pt>
    <dgm:pt modelId="{C649810C-533A-46F4-A310-529FB06CDD0A}" type="pres">
      <dgm:prSet presAssocID="{B2472BC9-120D-4044-9CFE-40E251A5723E}" presName="node" presStyleLbl="node1" presStyleIdx="8" presStyleCnt="10" custRadScaleRad="87971" custRadScaleInc="4074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0EBF8D5-69B2-4CE0-92A3-796CB1980EAA}" type="pres">
      <dgm:prSet presAssocID="{8EB31B5D-0994-4760-963D-CF1A98430C3A}" presName="parTrans" presStyleLbl="bgSibTrans2D1" presStyleIdx="9" presStyleCnt="10"/>
      <dgm:spPr/>
      <dgm:t>
        <a:bodyPr/>
        <a:lstStyle/>
        <a:p>
          <a:endParaRPr lang="ru-RU"/>
        </a:p>
      </dgm:t>
    </dgm:pt>
    <dgm:pt modelId="{CD173349-82D1-4D44-81C2-228EB3C63C3C}" type="pres">
      <dgm:prSet presAssocID="{0FCE3D4C-6E0C-4199-A470-EB7CBA2C9126}" presName="node" presStyleLbl="node1" presStyleIdx="9" presStyleCnt="10" custRadScaleRad="87971" custRadScaleInc="4074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0FA6F04-0B64-444D-9A61-B46030C5DC38}" type="presOf" srcId="{7676751C-874A-4852-A32C-59B216C12E2E}" destId="{A469C742-A0B5-405A-B27D-E8F3B878FF1C}" srcOrd="0" destOrd="0" presId="urn:microsoft.com/office/officeart/2005/8/layout/radial4"/>
    <dgm:cxn modelId="{384DAA51-49EC-4BC3-9F35-CA77E3829C8C}" type="presOf" srcId="{9603974C-6002-498D-A35D-37B09AD719DD}" destId="{31C60BDD-C870-4EC5-9923-97EE91F289E4}" srcOrd="0" destOrd="0" presId="urn:microsoft.com/office/officeart/2005/8/layout/radial4"/>
    <dgm:cxn modelId="{6F07E5F5-E71F-4FAB-B8A6-332C6B5B49A3}" type="presOf" srcId="{3C321F21-A232-4EC9-86F1-C0C2350E0603}" destId="{79252576-6F7A-4A03-86D0-635DA4A3EB19}" srcOrd="0" destOrd="0" presId="urn:microsoft.com/office/officeart/2005/8/layout/radial4"/>
    <dgm:cxn modelId="{5DBBBFFE-D33B-4119-93A4-D9F00E6B5C36}" type="presOf" srcId="{0EC1B231-9146-4285-B7D9-E6C31A196F68}" destId="{4FBD5417-3991-44FB-BBA4-99FEE7D62B70}" srcOrd="0" destOrd="0" presId="urn:microsoft.com/office/officeart/2005/8/layout/radial4"/>
    <dgm:cxn modelId="{7A7BAD25-592B-49AC-AE94-F112FF718EFD}" type="presOf" srcId="{0B77285F-31F1-4E81-A918-E87F04D50B23}" destId="{D55A195D-2290-43DB-A21C-0AF219921689}" srcOrd="0" destOrd="0" presId="urn:microsoft.com/office/officeart/2005/8/layout/radial4"/>
    <dgm:cxn modelId="{2E514C97-2F93-449F-9A59-575062E3DF85}" type="presOf" srcId="{844EDDE5-B5EE-4FE0-9BE6-AE61BF95FC2A}" destId="{70011AB4-94F9-4B7F-9A04-AE1C78C6197E}" srcOrd="0" destOrd="0" presId="urn:microsoft.com/office/officeart/2005/8/layout/radial4"/>
    <dgm:cxn modelId="{39F164CA-A691-4F55-B8AF-5C51A1B8F91C}" type="presOf" srcId="{0FCE3D4C-6E0C-4199-A470-EB7CBA2C9126}" destId="{CD173349-82D1-4D44-81C2-228EB3C63C3C}" srcOrd="0" destOrd="0" presId="urn:microsoft.com/office/officeart/2005/8/layout/radial4"/>
    <dgm:cxn modelId="{3D793ADC-AE92-4E8E-9515-B15A04273019}" type="presOf" srcId="{B2472BC9-120D-4044-9CFE-40E251A5723E}" destId="{C649810C-533A-46F4-A310-529FB06CDD0A}" srcOrd="0" destOrd="0" presId="urn:microsoft.com/office/officeart/2005/8/layout/radial4"/>
    <dgm:cxn modelId="{C0D3D8BD-E062-4F7E-8E4B-7474CBD08C15}" srcId="{844EDDE5-B5EE-4FE0-9BE6-AE61BF95FC2A}" destId="{0FCE3D4C-6E0C-4199-A470-EB7CBA2C9126}" srcOrd="9" destOrd="0" parTransId="{8EB31B5D-0994-4760-963D-CF1A98430C3A}" sibTransId="{F0FBFD54-89C6-43E8-A4D8-70C58A5BDE95}"/>
    <dgm:cxn modelId="{298D232A-32A6-4813-B390-864746AF0406}" srcId="{844EDDE5-B5EE-4FE0-9BE6-AE61BF95FC2A}" destId="{0B77285F-31F1-4E81-A918-E87F04D50B23}" srcOrd="7" destOrd="0" parTransId="{0EC1B231-9146-4285-B7D9-E6C31A196F68}" sibTransId="{C1A2B739-CE7C-40A0-90E6-98A54520D669}"/>
    <dgm:cxn modelId="{3E2D1DDE-FC84-4C8A-B51F-552097704260}" type="presOf" srcId="{D7F20C8E-1F99-4B7B-8929-1B2E387A8D8F}" destId="{BF24EF0B-A8A8-4680-98C8-516F0E8B6142}" srcOrd="0" destOrd="0" presId="urn:microsoft.com/office/officeart/2005/8/layout/radial4"/>
    <dgm:cxn modelId="{ABBE38BB-8449-423F-A933-341B8299F9A4}" type="presOf" srcId="{78BC0E69-B80B-4A66-941B-F03DCE4E0F1A}" destId="{B95CAFA8-D742-4578-85DA-74BFC2ED32B1}" srcOrd="0" destOrd="0" presId="urn:microsoft.com/office/officeart/2005/8/layout/radial4"/>
    <dgm:cxn modelId="{BE497ADC-B373-4380-9607-AFE4E8C2801F}" type="presOf" srcId="{B26D8FD6-888F-409E-B822-D47C95032CF8}" destId="{0A57A23D-2B0B-44C4-BBA6-C7E8BB969706}" srcOrd="0" destOrd="0" presId="urn:microsoft.com/office/officeart/2005/8/layout/radial4"/>
    <dgm:cxn modelId="{9F260845-30D7-4639-80E7-8E1AEB4F754F}" type="presOf" srcId="{83DCB81F-44B3-4599-A4D6-6D59A8A65C77}" destId="{960FB98C-FEC4-49CA-8A44-EF1A27D279F1}" srcOrd="0" destOrd="0" presId="urn:microsoft.com/office/officeart/2005/8/layout/radial4"/>
    <dgm:cxn modelId="{9E980C2A-9C34-4478-A51F-3856DDBFA56E}" type="presOf" srcId="{3001074E-843C-470E-B12D-CEC9BFF61055}" destId="{A43053D3-EE4A-41D5-BC3E-7ABCCFE22066}" srcOrd="0" destOrd="0" presId="urn:microsoft.com/office/officeart/2005/8/layout/radial4"/>
    <dgm:cxn modelId="{0C6B78F0-6BA7-41AB-ACA7-8C06BCBE7424}" type="presOf" srcId="{A370444C-44E4-4923-81AF-EA9EAB267BFA}" destId="{B57FBD3C-AB33-4621-852E-2EC03A098B87}" srcOrd="0" destOrd="0" presId="urn:microsoft.com/office/officeart/2005/8/layout/radial4"/>
    <dgm:cxn modelId="{289840B4-5A02-4850-87CA-5523BAE9BB5D}" srcId="{844EDDE5-B5EE-4FE0-9BE6-AE61BF95FC2A}" destId="{A370444C-44E4-4923-81AF-EA9EAB267BFA}" srcOrd="2" destOrd="0" parTransId="{2CCD116D-0399-4FE2-8996-18265F2E56AD}" sibTransId="{B569DDE0-E1C9-4980-B531-5690AF7B3B89}"/>
    <dgm:cxn modelId="{194763D8-9DD9-4BD1-9391-C111B2265C49}" srcId="{844EDDE5-B5EE-4FE0-9BE6-AE61BF95FC2A}" destId="{D2128277-3245-478B-89A9-D11323F7B4BC}" srcOrd="3" destOrd="0" parTransId="{7676751C-874A-4852-A32C-59B216C12E2E}" sibTransId="{92DB9D1B-78A9-447A-B4A4-A29231413D4F}"/>
    <dgm:cxn modelId="{92B9D0EF-97D0-4F28-8618-00374E2E3B37}" srcId="{844EDDE5-B5EE-4FE0-9BE6-AE61BF95FC2A}" destId="{B4715A36-E124-4469-A3A5-61B7764E1A51}" srcOrd="0" destOrd="0" parTransId="{7B39CB5E-C0A8-41A8-BDBD-EEB5C6ADBA99}" sibTransId="{B21B0656-B311-4807-AF37-FE4D216897F3}"/>
    <dgm:cxn modelId="{5B645BC3-81FA-4974-8C32-7554362BFCBA}" srcId="{844EDDE5-B5EE-4FE0-9BE6-AE61BF95FC2A}" destId="{94D57468-09C6-4101-87A8-364DCF3AF713}" srcOrd="6" destOrd="0" parTransId="{78BC0E69-B80B-4A66-941B-F03DCE4E0F1A}" sibTransId="{4AA656EB-DC0C-404B-8A82-4F462C5E0391}"/>
    <dgm:cxn modelId="{D933D61F-14E1-42EF-BAC7-806E43A7BB22}" type="presOf" srcId="{D2128277-3245-478B-89A9-D11323F7B4BC}" destId="{1D4C5AFD-F3AD-4B21-8B65-D5F329623D68}" srcOrd="0" destOrd="0" presId="urn:microsoft.com/office/officeart/2005/8/layout/radial4"/>
    <dgm:cxn modelId="{EFBFC086-087F-4A09-A342-780613F2E2BE}" type="presOf" srcId="{7B39CB5E-C0A8-41A8-BDBD-EEB5C6ADBA99}" destId="{FD2AA449-A2C3-47EE-97F1-1D7CDDDC7A4A}" srcOrd="0" destOrd="0" presId="urn:microsoft.com/office/officeart/2005/8/layout/radial4"/>
    <dgm:cxn modelId="{1473AFA5-CE8F-4A7A-8825-56A050722DB3}" type="presOf" srcId="{94D57468-09C6-4101-87A8-364DCF3AF713}" destId="{8201379E-F9A7-4B1D-B273-CF222B7D9FD6}" srcOrd="0" destOrd="0" presId="urn:microsoft.com/office/officeart/2005/8/layout/radial4"/>
    <dgm:cxn modelId="{ECFBC306-F0C7-433B-B0FD-E0C395B92463}" srcId="{844EDDE5-B5EE-4FE0-9BE6-AE61BF95FC2A}" destId="{BEE46327-85BB-42F9-AE75-4A1162A816F8}" srcOrd="4" destOrd="0" parTransId="{6E7E1073-A4F7-4247-8500-EADBBE38E0FE}" sibTransId="{7E9FBBB6-C5A0-4CAF-9032-B7277F5E3CC2}"/>
    <dgm:cxn modelId="{9C84ADC6-6A5F-4F5A-8139-DBDD18C1D4AB}" type="presOf" srcId="{8EB31B5D-0994-4760-963D-CF1A98430C3A}" destId="{C0EBF8D5-69B2-4CE0-92A3-796CB1980EAA}" srcOrd="0" destOrd="0" presId="urn:microsoft.com/office/officeart/2005/8/layout/radial4"/>
    <dgm:cxn modelId="{932A8055-5B7A-44F3-86B4-B0DA0D66732B}" srcId="{844EDDE5-B5EE-4FE0-9BE6-AE61BF95FC2A}" destId="{B2472BC9-120D-4044-9CFE-40E251A5723E}" srcOrd="8" destOrd="0" parTransId="{3C321F21-A232-4EC9-86F1-C0C2350E0603}" sibTransId="{C5335850-0FAA-4DD4-96D2-486326798AC8}"/>
    <dgm:cxn modelId="{BAEB104C-6D68-4842-9BE0-D0A8078CAD28}" srcId="{844EDDE5-B5EE-4FE0-9BE6-AE61BF95FC2A}" destId="{9603974C-6002-498D-A35D-37B09AD719DD}" srcOrd="1" destOrd="0" parTransId="{3001074E-843C-470E-B12D-CEC9BFF61055}" sibTransId="{058D7BB9-E1D5-458A-9F68-1EF61FE441D3}"/>
    <dgm:cxn modelId="{D0F64B87-E2CC-44D7-BE3D-7FB8B93D91D4}" type="presOf" srcId="{6E7E1073-A4F7-4247-8500-EADBBE38E0FE}" destId="{89C28CDD-90F2-4905-989E-6561A2BB7E10}" srcOrd="0" destOrd="0" presId="urn:microsoft.com/office/officeart/2005/8/layout/radial4"/>
    <dgm:cxn modelId="{6818593E-E79B-48C6-84E3-F1283F2BC4A7}" type="presOf" srcId="{2CCD116D-0399-4FE2-8996-18265F2E56AD}" destId="{BDBF2EEF-8191-4AA9-A1EE-4977A189E729}" srcOrd="0" destOrd="0" presId="urn:microsoft.com/office/officeart/2005/8/layout/radial4"/>
    <dgm:cxn modelId="{E49263AC-1E2A-4AF9-83E8-DAC3B1514DEB}" type="presOf" srcId="{BEE46327-85BB-42F9-AE75-4A1162A816F8}" destId="{2C37B16C-736D-4FA9-A978-C9FA33F718FC}" srcOrd="0" destOrd="0" presId="urn:microsoft.com/office/officeart/2005/8/layout/radial4"/>
    <dgm:cxn modelId="{0A1A16E5-7AAC-459F-ADFC-A56955E1A3EE}" type="presOf" srcId="{B4715A36-E124-4469-A3A5-61B7764E1A51}" destId="{1864C8DC-C041-4441-B775-CDAC521FA1BE}" srcOrd="0" destOrd="0" presId="urn:microsoft.com/office/officeart/2005/8/layout/radial4"/>
    <dgm:cxn modelId="{3F02869C-B282-4A07-AC86-D763AA24B617}" srcId="{844EDDE5-B5EE-4FE0-9BE6-AE61BF95FC2A}" destId="{83DCB81F-44B3-4599-A4D6-6D59A8A65C77}" srcOrd="5" destOrd="0" parTransId="{D7F20C8E-1F99-4B7B-8929-1B2E387A8D8F}" sibTransId="{94124C93-6859-413D-8CE7-59CFC77C0B28}"/>
    <dgm:cxn modelId="{71110541-3D1D-4560-A416-2AAAE53BAC5C}" srcId="{B26D8FD6-888F-409E-B822-D47C95032CF8}" destId="{844EDDE5-B5EE-4FE0-9BE6-AE61BF95FC2A}" srcOrd="0" destOrd="0" parTransId="{5B0568B4-2452-46EA-B3AC-51E8D9316B28}" sibTransId="{6002A311-AD0E-485E-AB51-C0FF553B8B23}"/>
    <dgm:cxn modelId="{DD30777A-8B6D-4300-8444-7E9F06085D66}" type="presParOf" srcId="{0A57A23D-2B0B-44C4-BBA6-C7E8BB969706}" destId="{70011AB4-94F9-4B7F-9A04-AE1C78C6197E}" srcOrd="0" destOrd="0" presId="urn:microsoft.com/office/officeart/2005/8/layout/radial4"/>
    <dgm:cxn modelId="{7D35185E-A61B-40D6-9148-667F435A91BD}" type="presParOf" srcId="{0A57A23D-2B0B-44C4-BBA6-C7E8BB969706}" destId="{FD2AA449-A2C3-47EE-97F1-1D7CDDDC7A4A}" srcOrd="1" destOrd="0" presId="urn:microsoft.com/office/officeart/2005/8/layout/radial4"/>
    <dgm:cxn modelId="{D9CD02E7-7A0C-4870-8137-DAB9F0A7A958}" type="presParOf" srcId="{0A57A23D-2B0B-44C4-BBA6-C7E8BB969706}" destId="{1864C8DC-C041-4441-B775-CDAC521FA1BE}" srcOrd="2" destOrd="0" presId="urn:microsoft.com/office/officeart/2005/8/layout/radial4"/>
    <dgm:cxn modelId="{790004DD-B897-48D1-BB3B-EABB4A08312B}" type="presParOf" srcId="{0A57A23D-2B0B-44C4-BBA6-C7E8BB969706}" destId="{A43053D3-EE4A-41D5-BC3E-7ABCCFE22066}" srcOrd="3" destOrd="0" presId="urn:microsoft.com/office/officeart/2005/8/layout/radial4"/>
    <dgm:cxn modelId="{A90EA07E-2DD4-4028-AB5F-18F691FDAF83}" type="presParOf" srcId="{0A57A23D-2B0B-44C4-BBA6-C7E8BB969706}" destId="{31C60BDD-C870-4EC5-9923-97EE91F289E4}" srcOrd="4" destOrd="0" presId="urn:microsoft.com/office/officeart/2005/8/layout/radial4"/>
    <dgm:cxn modelId="{C6890C25-4E2A-4811-B9D4-F757CA80DFA4}" type="presParOf" srcId="{0A57A23D-2B0B-44C4-BBA6-C7E8BB969706}" destId="{BDBF2EEF-8191-4AA9-A1EE-4977A189E729}" srcOrd="5" destOrd="0" presId="urn:microsoft.com/office/officeart/2005/8/layout/radial4"/>
    <dgm:cxn modelId="{C23E234E-20E3-4FF6-BD10-4F56653770F8}" type="presParOf" srcId="{0A57A23D-2B0B-44C4-BBA6-C7E8BB969706}" destId="{B57FBD3C-AB33-4621-852E-2EC03A098B87}" srcOrd="6" destOrd="0" presId="urn:microsoft.com/office/officeart/2005/8/layout/radial4"/>
    <dgm:cxn modelId="{7696FBDB-E414-48E9-9483-D8BBB2943703}" type="presParOf" srcId="{0A57A23D-2B0B-44C4-BBA6-C7E8BB969706}" destId="{A469C742-A0B5-405A-B27D-E8F3B878FF1C}" srcOrd="7" destOrd="0" presId="urn:microsoft.com/office/officeart/2005/8/layout/radial4"/>
    <dgm:cxn modelId="{6069F0BF-B34F-434F-87F8-8E46D7FADF56}" type="presParOf" srcId="{0A57A23D-2B0B-44C4-BBA6-C7E8BB969706}" destId="{1D4C5AFD-F3AD-4B21-8B65-D5F329623D68}" srcOrd="8" destOrd="0" presId="urn:microsoft.com/office/officeart/2005/8/layout/radial4"/>
    <dgm:cxn modelId="{2D2D3B6D-4256-4634-80CB-14F59B6662DF}" type="presParOf" srcId="{0A57A23D-2B0B-44C4-BBA6-C7E8BB969706}" destId="{89C28CDD-90F2-4905-989E-6561A2BB7E10}" srcOrd="9" destOrd="0" presId="urn:microsoft.com/office/officeart/2005/8/layout/radial4"/>
    <dgm:cxn modelId="{A069599A-EBF5-43EE-AD60-40E01ACC9BC1}" type="presParOf" srcId="{0A57A23D-2B0B-44C4-BBA6-C7E8BB969706}" destId="{2C37B16C-736D-4FA9-A978-C9FA33F718FC}" srcOrd="10" destOrd="0" presId="urn:microsoft.com/office/officeart/2005/8/layout/radial4"/>
    <dgm:cxn modelId="{439CB909-1EE3-48FF-A281-F503C6581763}" type="presParOf" srcId="{0A57A23D-2B0B-44C4-BBA6-C7E8BB969706}" destId="{BF24EF0B-A8A8-4680-98C8-516F0E8B6142}" srcOrd="11" destOrd="0" presId="urn:microsoft.com/office/officeart/2005/8/layout/radial4"/>
    <dgm:cxn modelId="{C7B1532E-2D5E-417E-8789-38C8CDD25577}" type="presParOf" srcId="{0A57A23D-2B0B-44C4-BBA6-C7E8BB969706}" destId="{960FB98C-FEC4-49CA-8A44-EF1A27D279F1}" srcOrd="12" destOrd="0" presId="urn:microsoft.com/office/officeart/2005/8/layout/radial4"/>
    <dgm:cxn modelId="{477FBC46-CE2A-43FF-9DD4-C7AFBFF9323F}" type="presParOf" srcId="{0A57A23D-2B0B-44C4-BBA6-C7E8BB969706}" destId="{B95CAFA8-D742-4578-85DA-74BFC2ED32B1}" srcOrd="13" destOrd="0" presId="urn:microsoft.com/office/officeart/2005/8/layout/radial4"/>
    <dgm:cxn modelId="{77F0CFDF-6083-48D5-99FE-8B7022DB0858}" type="presParOf" srcId="{0A57A23D-2B0B-44C4-BBA6-C7E8BB969706}" destId="{8201379E-F9A7-4B1D-B273-CF222B7D9FD6}" srcOrd="14" destOrd="0" presId="urn:microsoft.com/office/officeart/2005/8/layout/radial4"/>
    <dgm:cxn modelId="{941F6739-6591-44EA-91F7-9DF2029B85C2}" type="presParOf" srcId="{0A57A23D-2B0B-44C4-BBA6-C7E8BB969706}" destId="{4FBD5417-3991-44FB-BBA4-99FEE7D62B70}" srcOrd="15" destOrd="0" presId="urn:microsoft.com/office/officeart/2005/8/layout/radial4"/>
    <dgm:cxn modelId="{83BC0FF6-A3E8-4B34-8D64-109A5971EFD9}" type="presParOf" srcId="{0A57A23D-2B0B-44C4-BBA6-C7E8BB969706}" destId="{D55A195D-2290-43DB-A21C-0AF219921689}" srcOrd="16" destOrd="0" presId="urn:microsoft.com/office/officeart/2005/8/layout/radial4"/>
    <dgm:cxn modelId="{E498B83B-3BC8-4551-930E-FE6E38ABD7C0}" type="presParOf" srcId="{0A57A23D-2B0B-44C4-BBA6-C7E8BB969706}" destId="{79252576-6F7A-4A03-86D0-635DA4A3EB19}" srcOrd="17" destOrd="0" presId="urn:microsoft.com/office/officeart/2005/8/layout/radial4"/>
    <dgm:cxn modelId="{A9BC8D2D-68EA-4F88-B3E2-328272EB0004}" type="presParOf" srcId="{0A57A23D-2B0B-44C4-BBA6-C7E8BB969706}" destId="{C649810C-533A-46F4-A310-529FB06CDD0A}" srcOrd="18" destOrd="0" presId="urn:microsoft.com/office/officeart/2005/8/layout/radial4"/>
    <dgm:cxn modelId="{B2FBB7E6-271D-4742-93A6-3863C70AE5BF}" type="presParOf" srcId="{0A57A23D-2B0B-44C4-BBA6-C7E8BB969706}" destId="{C0EBF8D5-69B2-4CE0-92A3-796CB1980EAA}" srcOrd="19" destOrd="0" presId="urn:microsoft.com/office/officeart/2005/8/layout/radial4"/>
    <dgm:cxn modelId="{7B8292B3-F9C3-4122-8A4D-F9852B72E7D4}" type="presParOf" srcId="{0A57A23D-2B0B-44C4-BBA6-C7E8BB969706}" destId="{CD173349-82D1-4D44-81C2-228EB3C63C3C}" srcOrd="20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4D41B2F-86D4-4F79-B94F-07672D835633}" type="doc">
      <dgm:prSet loTypeId="urn:microsoft.com/office/officeart/2005/8/layout/vList5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8453554-19BA-4B2D-A9C5-B3B124D76741}">
      <dgm:prSet phldrT="[Текст]"/>
      <dgm:spPr/>
      <dgm:t>
        <a:bodyPr/>
        <a:lstStyle/>
        <a:p>
          <a:r>
            <a:rPr lang="ru-RU" dirty="0" smtClean="0"/>
            <a:t>от 41 до 50%</a:t>
          </a:r>
          <a:endParaRPr lang="ru-RU" dirty="0"/>
        </a:p>
      </dgm:t>
    </dgm:pt>
    <dgm:pt modelId="{288EE517-1988-4E24-ACFB-2042FA894D3B}" type="parTrans" cxnId="{459A7AD6-4313-45BF-88EC-A9E63DB600E2}">
      <dgm:prSet/>
      <dgm:spPr/>
      <dgm:t>
        <a:bodyPr/>
        <a:lstStyle/>
        <a:p>
          <a:endParaRPr lang="ru-RU"/>
        </a:p>
      </dgm:t>
    </dgm:pt>
    <dgm:pt modelId="{64FC2584-38FA-42D4-B955-2811D6389675}" type="sibTrans" cxnId="{459A7AD6-4313-45BF-88EC-A9E63DB600E2}">
      <dgm:prSet/>
      <dgm:spPr/>
      <dgm:t>
        <a:bodyPr/>
        <a:lstStyle/>
        <a:p>
          <a:endParaRPr lang="ru-RU"/>
        </a:p>
      </dgm:t>
    </dgm:pt>
    <dgm:pt modelId="{B72757BB-AF8C-4043-8CAA-4B147849671D}">
      <dgm:prSet phldrT="[Текст]" custT="1"/>
      <dgm:spPr/>
      <dgm:t>
        <a:bodyPr/>
        <a:lstStyle/>
        <a:p>
          <a:r>
            <a:rPr lang="ru-RU" sz="2000" b="1" dirty="0" err="1" smtClean="0"/>
            <a:t>Мазоловский</a:t>
          </a:r>
          <a:endParaRPr lang="ru-RU" sz="2000" b="1" dirty="0"/>
        </a:p>
      </dgm:t>
    </dgm:pt>
    <dgm:pt modelId="{101F90E9-8695-4575-AB3A-5CA9337D64AB}" type="parTrans" cxnId="{D6D6114A-0B51-4BF4-86A6-867377B6747D}">
      <dgm:prSet/>
      <dgm:spPr/>
      <dgm:t>
        <a:bodyPr/>
        <a:lstStyle/>
        <a:p>
          <a:endParaRPr lang="ru-RU"/>
        </a:p>
      </dgm:t>
    </dgm:pt>
    <dgm:pt modelId="{AE6549F4-EFF3-41E1-A727-7EAC93DCC8C4}" type="sibTrans" cxnId="{D6D6114A-0B51-4BF4-86A6-867377B6747D}">
      <dgm:prSet/>
      <dgm:spPr/>
      <dgm:t>
        <a:bodyPr/>
        <a:lstStyle/>
        <a:p>
          <a:endParaRPr lang="ru-RU"/>
        </a:p>
      </dgm:t>
    </dgm:pt>
    <dgm:pt modelId="{7E1050C4-A196-49B6-B484-A78F298D9485}">
      <dgm:prSet custT="1"/>
      <dgm:spPr/>
      <dgm:t>
        <a:bodyPr/>
        <a:lstStyle/>
        <a:p>
          <a:r>
            <a:rPr lang="ru-RU" sz="2000" b="1" dirty="0" smtClean="0"/>
            <a:t>Бабиничский, </a:t>
          </a:r>
          <a:r>
            <a:rPr lang="ru-RU" sz="2000" b="1" dirty="0" err="1" smtClean="0"/>
            <a:t>Новкинский</a:t>
          </a:r>
          <a:r>
            <a:rPr lang="ru-RU" sz="2000" b="1" dirty="0" smtClean="0"/>
            <a:t>, Октябрьский, </a:t>
          </a:r>
          <a:r>
            <a:rPr lang="ru-RU" sz="2000" b="1" dirty="0" err="1" smtClean="0"/>
            <a:t>Мазоловский</a:t>
          </a:r>
          <a:r>
            <a:rPr lang="ru-RU" sz="2000" b="1" dirty="0" smtClean="0"/>
            <a:t>, </a:t>
          </a:r>
          <a:r>
            <a:rPr lang="ru-RU" sz="2000" b="1" dirty="0" err="1" smtClean="0"/>
            <a:t>Летчанский</a:t>
          </a:r>
          <a:endParaRPr lang="ru-RU" sz="2000" b="1" dirty="0"/>
        </a:p>
      </dgm:t>
    </dgm:pt>
    <dgm:pt modelId="{B9DFF113-52F9-48B9-80C6-95BA259A8226}" type="parTrans" cxnId="{238CB49A-A296-4D4C-99F6-98BDDBD4C4C0}">
      <dgm:prSet/>
      <dgm:spPr/>
      <dgm:t>
        <a:bodyPr/>
        <a:lstStyle/>
        <a:p>
          <a:endParaRPr lang="ru-RU"/>
        </a:p>
      </dgm:t>
    </dgm:pt>
    <dgm:pt modelId="{4097EEFB-C2DD-4D21-9D11-8FD42B2DCDD8}" type="sibTrans" cxnId="{238CB49A-A296-4D4C-99F6-98BDDBD4C4C0}">
      <dgm:prSet/>
      <dgm:spPr/>
      <dgm:t>
        <a:bodyPr/>
        <a:lstStyle/>
        <a:p>
          <a:endParaRPr lang="ru-RU"/>
        </a:p>
      </dgm:t>
    </dgm:pt>
    <dgm:pt modelId="{592A2793-06EC-43D8-BDD8-673F1F5444C2}">
      <dgm:prSet custT="1"/>
      <dgm:spPr/>
      <dgm:t>
        <a:bodyPr/>
        <a:lstStyle/>
        <a:p>
          <a:r>
            <a:rPr lang="ru-RU" sz="2000" b="1" dirty="0" err="1" smtClean="0"/>
            <a:t>Вороновский</a:t>
          </a:r>
          <a:r>
            <a:rPr lang="ru-RU" sz="2000" b="1" dirty="0" smtClean="0"/>
            <a:t>, </a:t>
          </a:r>
          <a:r>
            <a:rPr lang="ru-RU" sz="2000" b="1" dirty="0" err="1" smtClean="0"/>
            <a:t>Задубровский</a:t>
          </a:r>
          <a:r>
            <a:rPr lang="ru-RU" sz="2000" b="1" dirty="0" smtClean="0"/>
            <a:t>, </a:t>
          </a:r>
          <a:r>
            <a:rPr lang="ru-RU" sz="2000" b="1" dirty="0" err="1" smtClean="0"/>
            <a:t>Суражский</a:t>
          </a:r>
          <a:r>
            <a:rPr lang="ru-RU" sz="2000" b="1" dirty="0" smtClean="0"/>
            <a:t>, </a:t>
          </a:r>
          <a:r>
            <a:rPr lang="ru-RU" sz="2000" b="1" dirty="0" err="1" smtClean="0"/>
            <a:t>Шапечинский</a:t>
          </a:r>
          <a:r>
            <a:rPr lang="ru-RU" sz="2000" b="1" dirty="0" smtClean="0"/>
            <a:t>, </a:t>
          </a:r>
          <a:r>
            <a:rPr lang="ru-RU" sz="2000" b="1" dirty="0" err="1" smtClean="0"/>
            <a:t>Яновичский</a:t>
          </a:r>
          <a:endParaRPr lang="ru-RU" sz="2000" b="1" dirty="0"/>
        </a:p>
      </dgm:t>
    </dgm:pt>
    <dgm:pt modelId="{5E035AE0-401E-48CF-9CF6-F1977E6517B5}" type="parTrans" cxnId="{B85DE6E4-D6CA-49A9-B7CB-C93A25165224}">
      <dgm:prSet/>
      <dgm:spPr/>
      <dgm:t>
        <a:bodyPr/>
        <a:lstStyle/>
        <a:p>
          <a:endParaRPr lang="ru-RU"/>
        </a:p>
      </dgm:t>
    </dgm:pt>
    <dgm:pt modelId="{5F75AD5D-0C1B-4380-8DCB-2F4B5F2B63AC}" type="sibTrans" cxnId="{B85DE6E4-D6CA-49A9-B7CB-C93A25165224}">
      <dgm:prSet/>
      <dgm:spPr/>
      <dgm:t>
        <a:bodyPr/>
        <a:lstStyle/>
        <a:p>
          <a:endParaRPr lang="ru-RU"/>
        </a:p>
      </dgm:t>
    </dgm:pt>
    <dgm:pt modelId="{5230904C-5C3A-4505-9DAB-F858B735C350}">
      <dgm:prSet/>
      <dgm:spPr/>
      <dgm:t>
        <a:bodyPr/>
        <a:lstStyle/>
        <a:p>
          <a:r>
            <a:rPr lang="ru-RU" dirty="0" smtClean="0"/>
            <a:t>от 21 до 30 %</a:t>
          </a:r>
          <a:endParaRPr lang="ru-RU" dirty="0"/>
        </a:p>
      </dgm:t>
    </dgm:pt>
    <dgm:pt modelId="{2530353D-1387-4B85-B09D-5C1036BD23A2}" type="parTrans" cxnId="{FDB4062F-F93D-4E3D-AA38-6508B50EF7A4}">
      <dgm:prSet/>
      <dgm:spPr/>
      <dgm:t>
        <a:bodyPr/>
        <a:lstStyle/>
        <a:p>
          <a:endParaRPr lang="ru-RU"/>
        </a:p>
      </dgm:t>
    </dgm:pt>
    <dgm:pt modelId="{19A1E835-6848-4A5E-8123-299147B41242}" type="sibTrans" cxnId="{FDB4062F-F93D-4E3D-AA38-6508B50EF7A4}">
      <dgm:prSet/>
      <dgm:spPr/>
      <dgm:t>
        <a:bodyPr/>
        <a:lstStyle/>
        <a:p>
          <a:endParaRPr lang="ru-RU"/>
        </a:p>
      </dgm:t>
    </dgm:pt>
    <dgm:pt modelId="{63176A33-82E8-47AF-935E-41F20DA2C5B3}">
      <dgm:prSet/>
      <dgm:spPr/>
      <dgm:t>
        <a:bodyPr/>
        <a:lstStyle/>
        <a:p>
          <a:r>
            <a:rPr lang="ru-RU" dirty="0" smtClean="0"/>
            <a:t>от 11 до 20 %</a:t>
          </a:r>
          <a:endParaRPr lang="ru-RU" dirty="0"/>
        </a:p>
      </dgm:t>
    </dgm:pt>
    <dgm:pt modelId="{5AEBB22F-1CEA-457F-8A38-D4D0AD3D963E}" type="parTrans" cxnId="{C7A189C9-8797-4F30-A54D-AEDDF7A4717C}">
      <dgm:prSet/>
      <dgm:spPr/>
      <dgm:t>
        <a:bodyPr/>
        <a:lstStyle/>
        <a:p>
          <a:endParaRPr lang="ru-RU"/>
        </a:p>
      </dgm:t>
    </dgm:pt>
    <dgm:pt modelId="{B6CCB3AA-CCCE-4A54-8DFE-8B8CACB7035C}" type="sibTrans" cxnId="{C7A189C9-8797-4F30-A54D-AEDDF7A4717C}">
      <dgm:prSet/>
      <dgm:spPr/>
      <dgm:t>
        <a:bodyPr/>
        <a:lstStyle/>
        <a:p>
          <a:endParaRPr lang="ru-RU"/>
        </a:p>
      </dgm:t>
    </dgm:pt>
    <dgm:pt modelId="{1FC5EB6C-AD63-41F0-9CC7-AA7C2395E21F}">
      <dgm:prSet custT="1"/>
      <dgm:spPr/>
      <dgm:t>
        <a:bodyPr/>
        <a:lstStyle/>
        <a:p>
          <a:r>
            <a:rPr lang="ru-RU" sz="2000" b="1" baseline="0" dirty="0" err="1" smtClean="0"/>
            <a:t>Вымнянский</a:t>
          </a:r>
          <a:r>
            <a:rPr lang="ru-RU" sz="2000" b="1" baseline="0" dirty="0" smtClean="0"/>
            <a:t>, </a:t>
          </a:r>
          <a:r>
            <a:rPr lang="ru-RU" sz="2000" b="1" baseline="0" dirty="0" err="1" smtClean="0"/>
            <a:t>Зароновский</a:t>
          </a:r>
          <a:r>
            <a:rPr lang="ru-RU" sz="2000" b="1" baseline="0" dirty="0" smtClean="0"/>
            <a:t>, </a:t>
          </a:r>
          <a:r>
            <a:rPr lang="ru-RU" sz="2000" b="1" baseline="0" dirty="0" err="1" smtClean="0"/>
            <a:t>Куринский</a:t>
          </a:r>
          <a:r>
            <a:rPr lang="ru-RU" sz="2000" b="1" baseline="0" dirty="0" smtClean="0"/>
            <a:t>, </a:t>
          </a:r>
          <a:r>
            <a:rPr lang="ru-RU" sz="2000" b="1" baseline="0" dirty="0" err="1" smtClean="0"/>
            <a:t>Туловский</a:t>
          </a:r>
          <a:endParaRPr lang="ru-RU" sz="2000" b="1" dirty="0"/>
        </a:p>
      </dgm:t>
    </dgm:pt>
    <dgm:pt modelId="{0E597CF3-57A6-4C4A-BA90-B0001BA0F762}" type="parTrans" cxnId="{86190AA0-6D83-4656-B253-6EA05205BDC7}">
      <dgm:prSet/>
      <dgm:spPr/>
      <dgm:t>
        <a:bodyPr/>
        <a:lstStyle/>
        <a:p>
          <a:endParaRPr lang="ru-RU"/>
        </a:p>
      </dgm:t>
    </dgm:pt>
    <dgm:pt modelId="{F7E0DBC7-94B0-4761-AA34-385AC4FF164B}" type="sibTrans" cxnId="{86190AA0-6D83-4656-B253-6EA05205BDC7}">
      <dgm:prSet/>
      <dgm:spPr/>
      <dgm:t>
        <a:bodyPr/>
        <a:lstStyle/>
        <a:p>
          <a:endParaRPr lang="ru-RU"/>
        </a:p>
      </dgm:t>
    </dgm:pt>
    <dgm:pt modelId="{94DD4F04-6261-42FB-B60B-70777D3B3C57}">
      <dgm:prSet/>
      <dgm:spPr/>
      <dgm:t>
        <a:bodyPr/>
        <a:lstStyle/>
        <a:p>
          <a:r>
            <a:rPr lang="ru-RU" dirty="0" smtClean="0"/>
            <a:t>Менее 10%</a:t>
          </a:r>
          <a:endParaRPr lang="ru-RU" dirty="0"/>
        </a:p>
      </dgm:t>
    </dgm:pt>
    <dgm:pt modelId="{9E45D568-50E9-4F54-B138-835E48110D32}" type="parTrans" cxnId="{C7D4F95B-ABB7-4518-9EEC-9AE8933ED048}">
      <dgm:prSet/>
      <dgm:spPr/>
      <dgm:t>
        <a:bodyPr/>
        <a:lstStyle/>
        <a:p>
          <a:endParaRPr lang="ru-RU"/>
        </a:p>
      </dgm:t>
    </dgm:pt>
    <dgm:pt modelId="{16969C4F-684D-431D-8741-7BC64144EF97}" type="sibTrans" cxnId="{C7D4F95B-ABB7-4518-9EEC-9AE8933ED048}">
      <dgm:prSet/>
      <dgm:spPr/>
      <dgm:t>
        <a:bodyPr/>
        <a:lstStyle/>
        <a:p>
          <a:endParaRPr lang="ru-RU"/>
        </a:p>
      </dgm:t>
    </dgm:pt>
    <dgm:pt modelId="{AEDA3DEE-E688-4ADB-A404-7B0D8876FF4C}" type="pres">
      <dgm:prSet presAssocID="{44D41B2F-86D4-4F79-B94F-07672D83563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040769C-2C7A-47E3-9D61-A99C85D0C0CB}" type="pres">
      <dgm:prSet presAssocID="{94DD4F04-6261-42FB-B60B-70777D3B3C57}" presName="linNode" presStyleCnt="0"/>
      <dgm:spPr/>
    </dgm:pt>
    <dgm:pt modelId="{990A3732-8EDB-4514-A991-93355AC667DE}" type="pres">
      <dgm:prSet presAssocID="{94DD4F04-6261-42FB-B60B-70777D3B3C57}" presName="parentText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B8A43A4-E2CD-43C9-B306-94A422C13044}" type="pres">
      <dgm:prSet presAssocID="{94DD4F04-6261-42FB-B60B-70777D3B3C57}" presName="descendantText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9B6912B-386C-43DD-9C98-50A82C9B090D}" type="pres">
      <dgm:prSet presAssocID="{16969C4F-684D-431D-8741-7BC64144EF97}" presName="sp" presStyleCnt="0"/>
      <dgm:spPr/>
    </dgm:pt>
    <dgm:pt modelId="{5FFDB0C6-8424-4680-A097-D494B92EA86D}" type="pres">
      <dgm:prSet presAssocID="{63176A33-82E8-47AF-935E-41F20DA2C5B3}" presName="linNode" presStyleCnt="0"/>
      <dgm:spPr/>
    </dgm:pt>
    <dgm:pt modelId="{DB07B859-D486-4C81-9A36-0BC2BBDF267A}" type="pres">
      <dgm:prSet presAssocID="{63176A33-82E8-47AF-935E-41F20DA2C5B3}" presName="parentText" presStyleLbl="node1" presStyleIdx="1" presStyleCnt="4" custLinFactNeighborX="0" custLinFactNeighborY="63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5CB1E34-1424-4EDF-8D28-5915C45BFEB7}" type="pres">
      <dgm:prSet presAssocID="{63176A33-82E8-47AF-935E-41F20DA2C5B3}" presName="descendantText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F273CDC-F7F7-40E6-8D0D-972EAA8B608A}" type="pres">
      <dgm:prSet presAssocID="{B6CCB3AA-CCCE-4A54-8DFE-8B8CACB7035C}" presName="sp" presStyleCnt="0"/>
      <dgm:spPr/>
    </dgm:pt>
    <dgm:pt modelId="{4A14FA71-BCEE-40B8-BD49-AA0FB4363DA5}" type="pres">
      <dgm:prSet presAssocID="{5230904C-5C3A-4505-9DAB-F858B735C350}" presName="linNode" presStyleCnt="0"/>
      <dgm:spPr/>
    </dgm:pt>
    <dgm:pt modelId="{608A9A4F-9B28-45E9-8A7D-974A96C20728}" type="pres">
      <dgm:prSet presAssocID="{5230904C-5C3A-4505-9DAB-F858B735C350}" presName="parentText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EBDA1F2-3468-41CD-B3AD-9BECF53970F8}" type="pres">
      <dgm:prSet presAssocID="{5230904C-5C3A-4505-9DAB-F858B735C350}" presName="descendantText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C300476-CDD5-4AF2-9DD4-968681FA2EA6}" type="pres">
      <dgm:prSet presAssocID="{19A1E835-6848-4A5E-8123-299147B41242}" presName="sp" presStyleCnt="0"/>
      <dgm:spPr/>
    </dgm:pt>
    <dgm:pt modelId="{3AA13550-49A6-4FCC-8E44-AB29C249B496}" type="pres">
      <dgm:prSet presAssocID="{C8453554-19BA-4B2D-A9C5-B3B124D76741}" presName="linNode" presStyleCnt="0"/>
      <dgm:spPr/>
    </dgm:pt>
    <dgm:pt modelId="{858FD7EB-FD8D-4F9C-8107-3A55C4C79521}" type="pres">
      <dgm:prSet presAssocID="{C8453554-19BA-4B2D-A9C5-B3B124D76741}" presName="parentText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62148C9-5758-440B-84A9-F3459D089199}" type="pres">
      <dgm:prSet presAssocID="{C8453554-19BA-4B2D-A9C5-B3B124D76741}" presName="descendantText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826F993-284A-491A-932C-B81ECEAE12F4}" type="presOf" srcId="{1FC5EB6C-AD63-41F0-9CC7-AA7C2395E21F}" destId="{AB8A43A4-E2CD-43C9-B306-94A422C13044}" srcOrd="0" destOrd="0" presId="urn:microsoft.com/office/officeart/2005/8/layout/vList5"/>
    <dgm:cxn modelId="{B85DE6E4-D6CA-49A9-B7CB-C93A25165224}" srcId="{5230904C-5C3A-4505-9DAB-F858B735C350}" destId="{592A2793-06EC-43D8-BDD8-673F1F5444C2}" srcOrd="0" destOrd="0" parTransId="{5E035AE0-401E-48CF-9CF6-F1977E6517B5}" sibTransId="{5F75AD5D-0C1B-4380-8DCB-2F4B5F2B63AC}"/>
    <dgm:cxn modelId="{D6D6114A-0B51-4BF4-86A6-867377B6747D}" srcId="{C8453554-19BA-4B2D-A9C5-B3B124D76741}" destId="{B72757BB-AF8C-4043-8CAA-4B147849671D}" srcOrd="0" destOrd="0" parTransId="{101F90E9-8695-4575-AB3A-5CA9337D64AB}" sibTransId="{AE6549F4-EFF3-41E1-A727-7EAC93DCC8C4}"/>
    <dgm:cxn modelId="{6E540DBB-F886-461C-BDF4-33B5577F8571}" type="presOf" srcId="{94DD4F04-6261-42FB-B60B-70777D3B3C57}" destId="{990A3732-8EDB-4514-A991-93355AC667DE}" srcOrd="0" destOrd="0" presId="urn:microsoft.com/office/officeart/2005/8/layout/vList5"/>
    <dgm:cxn modelId="{C7D4F95B-ABB7-4518-9EEC-9AE8933ED048}" srcId="{44D41B2F-86D4-4F79-B94F-07672D835633}" destId="{94DD4F04-6261-42FB-B60B-70777D3B3C57}" srcOrd="0" destOrd="0" parTransId="{9E45D568-50E9-4F54-B138-835E48110D32}" sibTransId="{16969C4F-684D-431D-8741-7BC64144EF97}"/>
    <dgm:cxn modelId="{C7A189C9-8797-4F30-A54D-AEDDF7A4717C}" srcId="{44D41B2F-86D4-4F79-B94F-07672D835633}" destId="{63176A33-82E8-47AF-935E-41F20DA2C5B3}" srcOrd="1" destOrd="0" parTransId="{5AEBB22F-1CEA-457F-8A38-D4D0AD3D963E}" sibTransId="{B6CCB3AA-CCCE-4A54-8DFE-8B8CACB7035C}"/>
    <dgm:cxn modelId="{5B0A4D7E-2A7C-4687-9E4D-0C52E75AADD8}" type="presOf" srcId="{44D41B2F-86D4-4F79-B94F-07672D835633}" destId="{AEDA3DEE-E688-4ADB-A404-7B0D8876FF4C}" srcOrd="0" destOrd="0" presId="urn:microsoft.com/office/officeart/2005/8/layout/vList5"/>
    <dgm:cxn modelId="{FDB4062F-F93D-4E3D-AA38-6508B50EF7A4}" srcId="{44D41B2F-86D4-4F79-B94F-07672D835633}" destId="{5230904C-5C3A-4505-9DAB-F858B735C350}" srcOrd="2" destOrd="0" parTransId="{2530353D-1387-4B85-B09D-5C1036BD23A2}" sibTransId="{19A1E835-6848-4A5E-8123-299147B41242}"/>
    <dgm:cxn modelId="{20F14E1E-459D-44EB-B35B-2E254486EA6A}" type="presOf" srcId="{B72757BB-AF8C-4043-8CAA-4B147849671D}" destId="{762148C9-5758-440B-84A9-F3459D089199}" srcOrd="0" destOrd="0" presId="urn:microsoft.com/office/officeart/2005/8/layout/vList5"/>
    <dgm:cxn modelId="{1BB8D28E-D279-4F50-B5B8-A2186D6FB4DB}" type="presOf" srcId="{592A2793-06EC-43D8-BDD8-673F1F5444C2}" destId="{BEBDA1F2-3468-41CD-B3AD-9BECF53970F8}" srcOrd="0" destOrd="0" presId="urn:microsoft.com/office/officeart/2005/8/layout/vList5"/>
    <dgm:cxn modelId="{86190AA0-6D83-4656-B253-6EA05205BDC7}" srcId="{94DD4F04-6261-42FB-B60B-70777D3B3C57}" destId="{1FC5EB6C-AD63-41F0-9CC7-AA7C2395E21F}" srcOrd="0" destOrd="0" parTransId="{0E597CF3-57A6-4C4A-BA90-B0001BA0F762}" sibTransId="{F7E0DBC7-94B0-4761-AA34-385AC4FF164B}"/>
    <dgm:cxn modelId="{8C0E2588-CA1B-4438-890C-60882CE10A77}" type="presOf" srcId="{7E1050C4-A196-49B6-B484-A78F298D9485}" destId="{25CB1E34-1424-4EDF-8D28-5915C45BFEB7}" srcOrd="0" destOrd="0" presId="urn:microsoft.com/office/officeart/2005/8/layout/vList5"/>
    <dgm:cxn modelId="{238CB49A-A296-4D4C-99F6-98BDDBD4C4C0}" srcId="{63176A33-82E8-47AF-935E-41F20DA2C5B3}" destId="{7E1050C4-A196-49B6-B484-A78F298D9485}" srcOrd="0" destOrd="0" parTransId="{B9DFF113-52F9-48B9-80C6-95BA259A8226}" sibTransId="{4097EEFB-C2DD-4D21-9D11-8FD42B2DCDD8}"/>
    <dgm:cxn modelId="{2DC40025-0864-4A38-A610-FCB39F224B04}" type="presOf" srcId="{C8453554-19BA-4B2D-A9C5-B3B124D76741}" destId="{858FD7EB-FD8D-4F9C-8107-3A55C4C79521}" srcOrd="0" destOrd="0" presId="urn:microsoft.com/office/officeart/2005/8/layout/vList5"/>
    <dgm:cxn modelId="{1CC672FB-F6BB-47E8-8A2C-1169163DADD2}" type="presOf" srcId="{63176A33-82E8-47AF-935E-41F20DA2C5B3}" destId="{DB07B859-D486-4C81-9A36-0BC2BBDF267A}" srcOrd="0" destOrd="0" presId="urn:microsoft.com/office/officeart/2005/8/layout/vList5"/>
    <dgm:cxn modelId="{459A7AD6-4313-45BF-88EC-A9E63DB600E2}" srcId="{44D41B2F-86D4-4F79-B94F-07672D835633}" destId="{C8453554-19BA-4B2D-A9C5-B3B124D76741}" srcOrd="3" destOrd="0" parTransId="{288EE517-1988-4E24-ACFB-2042FA894D3B}" sibTransId="{64FC2584-38FA-42D4-B955-2811D6389675}"/>
    <dgm:cxn modelId="{45679CBB-8335-425B-8EBD-C940341D5F30}" type="presOf" srcId="{5230904C-5C3A-4505-9DAB-F858B735C350}" destId="{608A9A4F-9B28-45E9-8A7D-974A96C20728}" srcOrd="0" destOrd="0" presId="urn:microsoft.com/office/officeart/2005/8/layout/vList5"/>
    <dgm:cxn modelId="{8443579E-C589-42D3-B8C8-8060A61B384D}" type="presParOf" srcId="{AEDA3DEE-E688-4ADB-A404-7B0D8876FF4C}" destId="{5040769C-2C7A-47E3-9D61-A99C85D0C0CB}" srcOrd="0" destOrd="0" presId="urn:microsoft.com/office/officeart/2005/8/layout/vList5"/>
    <dgm:cxn modelId="{9EDB64D4-A67F-45F5-962E-E5AA49806FB0}" type="presParOf" srcId="{5040769C-2C7A-47E3-9D61-A99C85D0C0CB}" destId="{990A3732-8EDB-4514-A991-93355AC667DE}" srcOrd="0" destOrd="0" presId="urn:microsoft.com/office/officeart/2005/8/layout/vList5"/>
    <dgm:cxn modelId="{FF44391E-D4A1-4E35-B916-4020AEF36CE4}" type="presParOf" srcId="{5040769C-2C7A-47E3-9D61-A99C85D0C0CB}" destId="{AB8A43A4-E2CD-43C9-B306-94A422C13044}" srcOrd="1" destOrd="0" presId="urn:microsoft.com/office/officeart/2005/8/layout/vList5"/>
    <dgm:cxn modelId="{820E7B12-42E0-4A40-9561-2B390FAD3457}" type="presParOf" srcId="{AEDA3DEE-E688-4ADB-A404-7B0D8876FF4C}" destId="{29B6912B-386C-43DD-9C98-50A82C9B090D}" srcOrd="1" destOrd="0" presId="urn:microsoft.com/office/officeart/2005/8/layout/vList5"/>
    <dgm:cxn modelId="{FD627665-45FB-4397-AD52-654355D059BA}" type="presParOf" srcId="{AEDA3DEE-E688-4ADB-A404-7B0D8876FF4C}" destId="{5FFDB0C6-8424-4680-A097-D494B92EA86D}" srcOrd="2" destOrd="0" presId="urn:microsoft.com/office/officeart/2005/8/layout/vList5"/>
    <dgm:cxn modelId="{4EA82E43-90AD-4BC7-ACF6-F4C7FD9043AF}" type="presParOf" srcId="{5FFDB0C6-8424-4680-A097-D494B92EA86D}" destId="{DB07B859-D486-4C81-9A36-0BC2BBDF267A}" srcOrd="0" destOrd="0" presId="urn:microsoft.com/office/officeart/2005/8/layout/vList5"/>
    <dgm:cxn modelId="{7FB8F525-8104-4355-A19F-395D8B4B74B2}" type="presParOf" srcId="{5FFDB0C6-8424-4680-A097-D494B92EA86D}" destId="{25CB1E34-1424-4EDF-8D28-5915C45BFEB7}" srcOrd="1" destOrd="0" presId="urn:microsoft.com/office/officeart/2005/8/layout/vList5"/>
    <dgm:cxn modelId="{E39DF650-3115-4472-96AD-0310463CA97A}" type="presParOf" srcId="{AEDA3DEE-E688-4ADB-A404-7B0D8876FF4C}" destId="{7F273CDC-F7F7-40E6-8D0D-972EAA8B608A}" srcOrd="3" destOrd="0" presId="urn:microsoft.com/office/officeart/2005/8/layout/vList5"/>
    <dgm:cxn modelId="{AEE396D1-8A00-41B1-95E8-261858373807}" type="presParOf" srcId="{AEDA3DEE-E688-4ADB-A404-7B0D8876FF4C}" destId="{4A14FA71-BCEE-40B8-BD49-AA0FB4363DA5}" srcOrd="4" destOrd="0" presId="urn:microsoft.com/office/officeart/2005/8/layout/vList5"/>
    <dgm:cxn modelId="{2E6B5D2C-E155-4D54-B57D-E68010D1FFC7}" type="presParOf" srcId="{4A14FA71-BCEE-40B8-BD49-AA0FB4363DA5}" destId="{608A9A4F-9B28-45E9-8A7D-974A96C20728}" srcOrd="0" destOrd="0" presId="urn:microsoft.com/office/officeart/2005/8/layout/vList5"/>
    <dgm:cxn modelId="{F2F91652-802A-4702-B91E-19468902331A}" type="presParOf" srcId="{4A14FA71-BCEE-40B8-BD49-AA0FB4363DA5}" destId="{BEBDA1F2-3468-41CD-B3AD-9BECF53970F8}" srcOrd="1" destOrd="0" presId="urn:microsoft.com/office/officeart/2005/8/layout/vList5"/>
    <dgm:cxn modelId="{EB35C6FA-1260-44EB-A9F5-4DADBBAD3A0F}" type="presParOf" srcId="{AEDA3DEE-E688-4ADB-A404-7B0D8876FF4C}" destId="{2C300476-CDD5-4AF2-9DD4-968681FA2EA6}" srcOrd="5" destOrd="0" presId="urn:microsoft.com/office/officeart/2005/8/layout/vList5"/>
    <dgm:cxn modelId="{CFA2378D-9026-40AE-B5B7-672025707918}" type="presParOf" srcId="{AEDA3DEE-E688-4ADB-A404-7B0D8876FF4C}" destId="{3AA13550-49A6-4FCC-8E44-AB29C249B496}" srcOrd="6" destOrd="0" presId="urn:microsoft.com/office/officeart/2005/8/layout/vList5"/>
    <dgm:cxn modelId="{66222A03-ABD7-4BC0-837C-535872863315}" type="presParOf" srcId="{3AA13550-49A6-4FCC-8E44-AB29C249B496}" destId="{858FD7EB-FD8D-4F9C-8107-3A55C4C79521}" srcOrd="0" destOrd="0" presId="urn:microsoft.com/office/officeart/2005/8/layout/vList5"/>
    <dgm:cxn modelId="{D6FBDA9A-EE87-4542-97D1-150FD377DBF7}" type="presParOf" srcId="{3AA13550-49A6-4FCC-8E44-AB29C249B496}" destId="{762148C9-5758-440B-84A9-F3459D089199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19.02.2020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19.02.2020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19.02.2020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19.02.2020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476672"/>
            <a:ext cx="7920880" cy="5904656"/>
          </a:xfrm>
        </p:spPr>
        <p:txBody>
          <a:bodyPr/>
          <a:lstStyle/>
          <a:p>
            <a:pPr algn="ctr"/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>БЮЛЛЕТЕНЬ </a:t>
            </a:r>
            <a:br>
              <a:rPr lang="ru-RU" sz="4000" dirty="0" smtClean="0"/>
            </a:br>
            <a:r>
              <a:rPr lang="ru-RU" sz="4000" dirty="0" smtClean="0"/>
              <a:t>ОБ ИСПОЛНЕНИИ КОНСОЛИДИРОВАННОГО БЮДЖЕТА </a:t>
            </a:r>
            <a:br>
              <a:rPr lang="ru-RU" sz="4000" dirty="0" smtClean="0"/>
            </a:br>
            <a:r>
              <a:rPr lang="ru-RU" sz="4000" dirty="0" smtClean="0"/>
              <a:t>ВИТЕБСКОГО РАЙОНА </a:t>
            </a:r>
            <a:br>
              <a:rPr lang="ru-RU" sz="4000" dirty="0" smtClean="0"/>
            </a:br>
            <a:r>
              <a:rPr lang="ru-RU" sz="4000" dirty="0" smtClean="0"/>
              <a:t>ЗА </a:t>
            </a:r>
            <a:r>
              <a:rPr lang="ru-RU" sz="4000" smtClean="0"/>
              <a:t>2019 </a:t>
            </a:r>
            <a:r>
              <a:rPr lang="ru-RU" sz="4000" smtClean="0"/>
              <a:t>ГОД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7380312" y="2780928"/>
            <a:ext cx="144016" cy="144016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254702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476672"/>
            <a:ext cx="7776864" cy="1143000"/>
          </a:xfrm>
        </p:spPr>
        <p:txBody>
          <a:bodyPr/>
          <a:lstStyle/>
          <a:p>
            <a:pPr algn="ctr"/>
            <a:r>
              <a:rPr lang="ru-RU" sz="1800" dirty="0" smtClean="0"/>
              <a:t>Структура доходов консолидированного бюджета </a:t>
            </a:r>
            <a:br>
              <a:rPr lang="ru-RU" sz="1800" dirty="0" smtClean="0"/>
            </a:br>
            <a:r>
              <a:rPr lang="ru-RU" sz="1800" dirty="0" smtClean="0"/>
              <a:t>Витебского района </a:t>
            </a:r>
            <a:br>
              <a:rPr lang="ru-RU" sz="1800" dirty="0" smtClean="0"/>
            </a:br>
            <a:r>
              <a:rPr lang="ru-RU" sz="1800" dirty="0" smtClean="0"/>
              <a:t>за 2019 год,</a:t>
            </a:r>
            <a:br>
              <a:rPr lang="ru-RU" sz="1800" dirty="0" smtClean="0"/>
            </a:br>
            <a:r>
              <a:rPr lang="ru-RU" sz="1800" dirty="0" smtClean="0"/>
              <a:t>42</a:t>
            </a:r>
            <a:r>
              <a:rPr lang="en-US" sz="1800" dirty="0" smtClean="0"/>
              <a:t> </a:t>
            </a:r>
            <a:r>
              <a:rPr lang="ru-RU" sz="1800" dirty="0" smtClean="0"/>
              <a:t>175</a:t>
            </a:r>
            <a:r>
              <a:rPr lang="en-US" sz="1800" dirty="0" smtClean="0"/>
              <a:t>,</a:t>
            </a:r>
            <a:r>
              <a:rPr lang="ru-RU" sz="1800" dirty="0" smtClean="0"/>
              <a:t>2</a:t>
            </a:r>
            <a:r>
              <a:rPr lang="en-US" sz="1800" dirty="0" smtClean="0"/>
              <a:t> </a:t>
            </a:r>
            <a:r>
              <a:rPr lang="ru-RU" sz="1800" dirty="0" smtClean="0"/>
              <a:t>тыс. рублей </a:t>
            </a:r>
            <a:endParaRPr lang="ru-RU" sz="18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896171741"/>
              </p:ext>
            </p:extLst>
          </p:nvPr>
        </p:nvGraphicFramePr>
        <p:xfrm>
          <a:off x="0" y="1844824"/>
          <a:ext cx="9036496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269334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424936" cy="864096"/>
          </a:xfrm>
        </p:spPr>
        <p:txBody>
          <a:bodyPr/>
          <a:lstStyle/>
          <a:p>
            <a:pPr algn="ctr"/>
            <a:r>
              <a:rPr lang="ru-RU" sz="1800" dirty="0" smtClean="0">
                <a:solidFill>
                  <a:srgbClr val="7030A0"/>
                </a:solidFill>
              </a:rPr>
              <a:t>Структура исполнения собственных доходов консолидированного бюджета района в разрезе бюджетов за 2019 год</a:t>
            </a:r>
            <a:endParaRPr lang="ru-RU" sz="1800" dirty="0">
              <a:solidFill>
                <a:srgbClr val="7030A0"/>
              </a:solidFill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988572715"/>
              </p:ext>
            </p:extLst>
          </p:nvPr>
        </p:nvGraphicFramePr>
        <p:xfrm>
          <a:off x="179512" y="1268760"/>
          <a:ext cx="8964488" cy="55892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699807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712968" cy="1143000"/>
          </a:xfrm>
        </p:spPr>
        <p:txBody>
          <a:bodyPr/>
          <a:lstStyle/>
          <a:p>
            <a:pPr algn="ctr"/>
            <a:r>
              <a:rPr lang="ru-RU" sz="1800" dirty="0" smtClean="0"/>
              <a:t>Структура расходов консолидированного  бюджета Витебского района</a:t>
            </a:r>
            <a:br>
              <a:rPr lang="ru-RU" sz="1800" dirty="0" smtClean="0"/>
            </a:br>
            <a:r>
              <a:rPr lang="ru-RU" sz="1800" dirty="0" smtClean="0"/>
              <a:t> по функциональной классификации расходов</a:t>
            </a:r>
            <a:br>
              <a:rPr lang="ru-RU" sz="1800" dirty="0" smtClean="0"/>
            </a:br>
            <a:r>
              <a:rPr lang="ru-RU" sz="1800" dirty="0" smtClean="0"/>
              <a:t> за 2019 год,</a:t>
            </a:r>
            <a:br>
              <a:rPr lang="ru-RU" sz="1800" dirty="0" smtClean="0"/>
            </a:br>
            <a:r>
              <a:rPr lang="ru-RU" sz="1800" dirty="0" smtClean="0"/>
              <a:t>42 219,3 тыс. рублей </a:t>
            </a:r>
            <a:endParaRPr lang="ru-RU" sz="18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58642495"/>
              </p:ext>
            </p:extLst>
          </p:nvPr>
        </p:nvGraphicFramePr>
        <p:xfrm>
          <a:off x="107504" y="1628800"/>
          <a:ext cx="8784975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179510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424936" cy="936104"/>
          </a:xfrm>
        </p:spPr>
        <p:txBody>
          <a:bodyPr/>
          <a:lstStyle/>
          <a:p>
            <a:pPr algn="ctr"/>
            <a:r>
              <a:rPr lang="ru-RU" sz="1800" dirty="0" smtClean="0">
                <a:solidFill>
                  <a:srgbClr val="7030A0"/>
                </a:solidFill>
              </a:rPr>
              <a:t>Структура исполнения расходов консолидированного бюджета </a:t>
            </a:r>
            <a:br>
              <a:rPr lang="ru-RU" sz="1800" dirty="0" smtClean="0">
                <a:solidFill>
                  <a:srgbClr val="7030A0"/>
                </a:solidFill>
              </a:rPr>
            </a:br>
            <a:r>
              <a:rPr lang="ru-RU" sz="1800" dirty="0" smtClean="0">
                <a:solidFill>
                  <a:srgbClr val="7030A0"/>
                </a:solidFill>
              </a:rPr>
              <a:t>Витебского района в разрезе бюджетов</a:t>
            </a:r>
            <a:br>
              <a:rPr lang="ru-RU" sz="1800" dirty="0" smtClean="0">
                <a:solidFill>
                  <a:srgbClr val="7030A0"/>
                </a:solidFill>
              </a:rPr>
            </a:br>
            <a:r>
              <a:rPr lang="ru-RU" sz="1800" dirty="0" smtClean="0">
                <a:solidFill>
                  <a:srgbClr val="7030A0"/>
                </a:solidFill>
              </a:rPr>
              <a:t> за 2019 год</a:t>
            </a:r>
            <a:endParaRPr lang="ru-RU" sz="1800" dirty="0">
              <a:solidFill>
                <a:srgbClr val="7030A0"/>
              </a:solidFill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1506324005"/>
              </p:ext>
            </p:extLst>
          </p:nvPr>
        </p:nvGraphicFramePr>
        <p:xfrm>
          <a:off x="0" y="1397000"/>
          <a:ext cx="9144000" cy="546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578897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064896" cy="1143000"/>
          </a:xfrm>
        </p:spPr>
        <p:txBody>
          <a:bodyPr/>
          <a:lstStyle/>
          <a:p>
            <a:pPr algn="ctr"/>
            <a:r>
              <a:rPr lang="ru-RU" sz="1800" dirty="0" smtClean="0"/>
              <a:t>Структура расходов консолидированного бюджета Витебского района по экономической классификации </a:t>
            </a:r>
            <a:br>
              <a:rPr lang="ru-RU" sz="1800" dirty="0" smtClean="0"/>
            </a:br>
            <a:r>
              <a:rPr lang="ru-RU" sz="1800" dirty="0" smtClean="0"/>
              <a:t>за 2019 год, 42 219,3 тыс. рублей</a:t>
            </a:r>
            <a:endParaRPr lang="ru-RU" sz="18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205464097"/>
              </p:ext>
            </p:extLst>
          </p:nvPr>
        </p:nvGraphicFramePr>
        <p:xfrm>
          <a:off x="250825" y="1412875"/>
          <a:ext cx="8642350" cy="52562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035122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1013083206"/>
              </p:ext>
            </p:extLst>
          </p:nvPr>
        </p:nvGraphicFramePr>
        <p:xfrm>
          <a:off x="107504" y="0"/>
          <a:ext cx="8928992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09746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0808472"/>
              </p:ext>
            </p:extLst>
          </p:nvPr>
        </p:nvGraphicFramePr>
        <p:xfrm>
          <a:off x="467545" y="404664"/>
          <a:ext cx="8064895" cy="582763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25658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80831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651063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</a:rPr>
                        <a:t>Долговые обязательства Витебского районного исполнительного комитета на </a:t>
                      </a:r>
                      <a:r>
                        <a:rPr lang="ru-RU" sz="1800" u="none" strike="noStrike" dirty="0" smtClean="0">
                          <a:effectLst/>
                        </a:rPr>
                        <a:t>01.01.2020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712" marR="6712" marT="6712" marB="0" anchor="b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93046">
                <a:tc>
                  <a:txBody>
                    <a:bodyPr/>
                    <a:lstStyle/>
                    <a:p>
                      <a:pPr algn="ctr" fontAlgn="b"/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712" marR="6712" marT="6712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712" marR="6712" marT="6712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1093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 smtClean="0">
                          <a:effectLst/>
                        </a:rPr>
                        <a:t>Виды обязательств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712" marR="6712" marT="671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</a:rPr>
                        <a:t>Сумма, </a:t>
                      </a:r>
                      <a:br>
                        <a:rPr lang="ru-RU" sz="1800" u="none" strike="noStrike" dirty="0">
                          <a:effectLst/>
                        </a:rPr>
                      </a:br>
                      <a:r>
                        <a:rPr lang="ru-RU" sz="1800" u="none" strike="noStrike" dirty="0">
                          <a:effectLst/>
                        </a:rPr>
                        <a:t>тыс. рублей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712" marR="6712" marT="6712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972982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 dirty="0">
                          <a:effectLst/>
                        </a:rPr>
                        <a:t>Ценные бумаги, размещенные местными исполнительными и распорядительными органами на внутреннем финансовом рынке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712" marR="6712" marT="6712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 dirty="0">
                          <a:effectLst/>
                        </a:rPr>
                        <a:t>1 </a:t>
                      </a:r>
                      <a:r>
                        <a:rPr lang="en-US" sz="1800" u="none" strike="noStrike" dirty="0" smtClean="0">
                          <a:effectLst/>
                        </a:rPr>
                        <a:t>1</a:t>
                      </a:r>
                      <a:r>
                        <a:rPr lang="ru-RU" sz="1800" u="none" strike="noStrike" dirty="0" smtClean="0">
                          <a:effectLst/>
                        </a:rPr>
                        <a:t>36,8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712" marR="6712" marT="6712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179067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 dirty="0">
                          <a:effectLst/>
                        </a:rPr>
                        <a:t>Обязательства, </a:t>
                      </a:r>
                      <a:r>
                        <a:rPr lang="ru-RU" sz="1800" u="none" strike="noStrike" dirty="0" smtClean="0">
                          <a:effectLst/>
                        </a:rPr>
                        <a:t>подлежащие </a:t>
                      </a:r>
                      <a:r>
                        <a:rPr lang="ru-RU" sz="1800" u="none" strike="noStrike" dirty="0">
                          <a:effectLst/>
                        </a:rPr>
                        <a:t>исполнению по выданным гарантиям местных исполнительных и распорядительных органов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712" marR="6712" marT="6712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 dirty="0" smtClean="0">
                          <a:effectLst/>
                        </a:rPr>
                        <a:t>0,0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712" marR="6712" marT="6712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785766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 dirty="0">
                          <a:effectLst/>
                        </a:rPr>
                        <a:t>Долг органов местного управления и самоуправления</a:t>
                      </a:r>
                      <a:endParaRPr lang="ru-RU" sz="18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712" marR="6712" marT="6712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 dirty="0">
                          <a:effectLst/>
                        </a:rPr>
                        <a:t>1 </a:t>
                      </a:r>
                      <a:r>
                        <a:rPr lang="en-US" sz="1800" u="none" strike="noStrike" dirty="0" smtClean="0">
                          <a:effectLst/>
                        </a:rPr>
                        <a:t>1</a:t>
                      </a:r>
                      <a:r>
                        <a:rPr lang="ru-RU" sz="1800" u="none" strike="noStrike" dirty="0" smtClean="0">
                          <a:effectLst/>
                        </a:rPr>
                        <a:t>36</a:t>
                      </a:r>
                      <a:r>
                        <a:rPr lang="en-US" sz="1800" u="none" strike="noStrike" dirty="0" smtClean="0">
                          <a:effectLst/>
                        </a:rPr>
                        <a:t>,</a:t>
                      </a:r>
                      <a:r>
                        <a:rPr lang="ru-RU" sz="1800" u="none" strike="noStrike" dirty="0" smtClean="0">
                          <a:effectLst/>
                        </a:rPr>
                        <a:t>8</a:t>
                      </a:r>
                      <a:endParaRPr lang="ru-RU" sz="18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712" marR="6712" marT="6712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922965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>
                          <a:effectLst/>
                        </a:rPr>
                        <a:t>Долг, гарантированный органами местного управления и самоуправления</a:t>
                      </a:r>
                      <a:endParaRPr lang="ru-RU" sz="1800" b="1" i="1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712" marR="6712" marT="6712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 dirty="0" smtClean="0">
                          <a:effectLst/>
                        </a:rPr>
                        <a:t>1 808,0</a:t>
                      </a:r>
                      <a:endParaRPr lang="ru-RU" sz="18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712" marR="6712" marT="6712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11814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ИТОГО</a:t>
                      </a:r>
                      <a:r>
                        <a:rPr lang="ru-RU" sz="18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 долговых обязательств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712" marR="6712" marT="6712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 dirty="0" smtClean="0">
                          <a:effectLst/>
                        </a:rPr>
                        <a:t>2 944,8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712" marR="6712" marT="6712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72611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404664"/>
            <a:ext cx="8784976" cy="864096"/>
          </a:xfrm>
        </p:spPr>
        <p:txBody>
          <a:bodyPr/>
          <a:lstStyle/>
          <a:p>
            <a:pPr algn="ctr"/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</a:rPr>
              <a:t>Уровень дотации в общем объеме доходов </a:t>
            </a:r>
            <a:br>
              <a:rPr lang="ru-RU" sz="2800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</a:rPr>
              <a:t>по бюджетам Витебского района</a:t>
            </a:r>
            <a:endParaRPr lang="ru-RU" sz="2800" dirty="0">
              <a:solidFill>
                <a:schemeClr val="accent6">
                  <a:lumMod val="75000"/>
                </a:schemeClr>
              </a:solidFill>
            </a:endParaRPr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1148523724"/>
              </p:ext>
            </p:extLst>
          </p:nvPr>
        </p:nvGraphicFramePr>
        <p:xfrm>
          <a:off x="323528" y="1397000"/>
          <a:ext cx="8424936" cy="52003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42097984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1952</TotalTime>
  <Words>344</Words>
  <Application>Microsoft Office PowerPoint</Application>
  <PresentationFormat>Экран (4:3)</PresentationFormat>
  <Paragraphs>50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Georgia</vt:lpstr>
      <vt:lpstr>Times New Roman</vt:lpstr>
      <vt:lpstr>Trebuchet MS</vt:lpstr>
      <vt:lpstr>Воздушный поток</vt:lpstr>
      <vt:lpstr> БЮЛЛЕТЕНЬ  ОБ ИСПОЛНЕНИИ КОНСОЛИДИРОВАННОГО БЮДЖЕТА  ВИТЕБСКОГО РАЙОНА  ЗА 2019 ГОД</vt:lpstr>
      <vt:lpstr>Структура доходов консолидированного бюджета  Витебского района  за 2019 год, 42 175,2 тыс. рублей </vt:lpstr>
      <vt:lpstr>Структура исполнения собственных доходов консолидированного бюджета района в разрезе бюджетов за 2019 год</vt:lpstr>
      <vt:lpstr>Структура расходов консолидированного  бюджета Витебского района  по функциональной классификации расходов  за 2019 год, 42 219,3 тыс. рублей </vt:lpstr>
      <vt:lpstr>Структура исполнения расходов консолидированного бюджета  Витебского района в разрезе бюджетов  за 2019 год</vt:lpstr>
      <vt:lpstr>Структура расходов консолидированного бюджета Витебского района по экономической классификации  за 2019 год, 42 219,3 тыс. рублей</vt:lpstr>
      <vt:lpstr>Презентация PowerPoint</vt:lpstr>
      <vt:lpstr>Презентация PowerPoint</vt:lpstr>
      <vt:lpstr>Уровень дотации в общем объеме доходов  по бюджетам Витебского района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Nachaln</dc:creator>
  <cp:lastModifiedBy>RePack by Diakov</cp:lastModifiedBy>
  <cp:revision>115</cp:revision>
  <dcterms:created xsi:type="dcterms:W3CDTF">2018-01-29T13:33:19Z</dcterms:created>
  <dcterms:modified xsi:type="dcterms:W3CDTF">2020-02-19T09:39:48Z</dcterms:modified>
</cp:coreProperties>
</file>