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80416565736775E-2"/>
          <c:y val="9.2211335492637575E-2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6.4440130513731628E-3"/>
                  <c:y val="0.101471845008674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57-43BE-B93E-AF706DB369D7}"/>
                </c:ext>
              </c:extLst>
            </c:dLbl>
            <c:dLbl>
              <c:idx val="2"/>
              <c:layout>
                <c:manualLayout>
                  <c:x val="3.9004715393915427E-3"/>
                  <c:y val="-0.1777095280011622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57-43BE-B93E-AF706DB369D7}"/>
                </c:ext>
              </c:extLst>
            </c:dLbl>
            <c:dLbl>
              <c:idx val="3"/>
              <c:layout>
                <c:manualLayout>
                  <c:x val="1.6563619524970815E-2"/>
                  <c:y val="-0.1125293770777606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57-43BE-B93E-AF706DB369D7}"/>
                </c:ext>
              </c:extLst>
            </c:dLbl>
            <c:dLbl>
              <c:idx val="4"/>
              <c:layout>
                <c:manualLayout>
                  <c:x val="2.1072909021037735E-2"/>
                  <c:y val="-0.1824282344696743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57-43BE-B93E-AF706DB369D7}"/>
                </c:ext>
              </c:extLst>
            </c:dLbl>
            <c:dLbl>
              <c:idx val="5"/>
              <c:layout>
                <c:manualLayout>
                  <c:x val="4.9802583410586437E-2"/>
                  <c:y val="-5.072128737832548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57-43BE-B93E-AF706DB369D7}"/>
                </c:ext>
              </c:extLst>
            </c:dLbl>
            <c:dLbl>
              <c:idx val="6"/>
              <c:layout>
                <c:manualLayout>
                  <c:x val="-8.6116342264338577E-2"/>
                  <c:y val="-0.110456530470973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57-43BE-B93E-AF706DB369D7}"/>
                </c:ext>
              </c:extLst>
            </c:dLbl>
            <c:dLbl>
              <c:idx val="7"/>
              <c:layout>
                <c:manualLayout>
                  <c:x val="-2.5466261945394045E-2"/>
                  <c:y val="-0.1381211916624648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957-43BE-B93E-AF706DB369D7}"/>
                </c:ext>
              </c:extLst>
            </c:dLbl>
            <c:dLbl>
              <c:idx val="8"/>
              <c:layout>
                <c:manualLayout>
                  <c:x val="8.1648202567656411E-2"/>
                  <c:y val="-0.1328318221052361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57-43BE-B93E-AF706DB369D7}"/>
                </c:ext>
              </c:extLst>
            </c:dLbl>
            <c:dLbl>
              <c:idx val="9"/>
              <c:layout>
                <c:manualLayout>
                  <c:x val="3.4652342818011113E-3"/>
                  <c:y val="-7.85963952723201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57-43BE-B93E-AF706DB369D7}"/>
                </c:ext>
              </c:extLst>
            </c:dLbl>
            <c:dLbl>
              <c:idx val="10"/>
              <c:layout>
                <c:manualLayout>
                  <c:x val="-7.0611527364975474E-2"/>
                  <c:y val="5.738678608359754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957-43BE-B93E-AF706DB369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13832.6</c:v>
                </c:pt>
                <c:pt idx="1">
                  <c:v>866.2</c:v>
                </c:pt>
                <c:pt idx="2">
                  <c:v>572.70000000000005</c:v>
                </c:pt>
                <c:pt idx="3">
                  <c:v>3368</c:v>
                </c:pt>
                <c:pt idx="4">
                  <c:v>3025</c:v>
                </c:pt>
                <c:pt idx="5">
                  <c:v>1590</c:v>
                </c:pt>
                <c:pt idx="6">
                  <c:v>2555.1999999999998</c:v>
                </c:pt>
                <c:pt idx="7">
                  <c:v>742.7</c:v>
                </c:pt>
                <c:pt idx="8">
                  <c:v>275.2</c:v>
                </c:pt>
                <c:pt idx="9">
                  <c:v>2201.3000000000002</c:v>
                </c:pt>
                <c:pt idx="10">
                  <c:v>1437.5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57-43BE-B93E-AF706DB369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45.4</c:v>
                </c:pt>
                <c:pt idx="1">
                  <c:v>2.8</c:v>
                </c:pt>
                <c:pt idx="2">
                  <c:v>1.9</c:v>
                </c:pt>
                <c:pt idx="3">
                  <c:v>11.1</c:v>
                </c:pt>
                <c:pt idx="4">
                  <c:v>9.9</c:v>
                </c:pt>
                <c:pt idx="5">
                  <c:v>5.2</c:v>
                </c:pt>
                <c:pt idx="6">
                  <c:v>8.4</c:v>
                </c:pt>
                <c:pt idx="7">
                  <c:v>2.4</c:v>
                </c:pt>
                <c:pt idx="8">
                  <c:v>0.9</c:v>
                </c:pt>
                <c:pt idx="9">
                  <c:v>7.2</c:v>
                </c:pt>
                <c:pt idx="1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957-43BE-B93E-AF706DB369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965680042836769"/>
          <c:y val="1.4019382461777752E-2"/>
          <c:w val="0.25034319957163231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69-4E8F-BFB0-E8C2D8D0ECB0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69-4E8F-BFB0-E8C2D8D0ECB0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69-4E8F-BFB0-E8C2D8D0ECB0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69-4E8F-BFB0-E8C2D8D0ECB0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569-4E8F-BFB0-E8C2D8D0ECB0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569-4E8F-BFB0-E8C2D8D0ECB0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569-4E8F-BFB0-E8C2D8D0ECB0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569-4E8F-BFB0-E8C2D8D0ECB0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569-4E8F-BFB0-E8C2D8D0ECB0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569-4E8F-BFB0-E8C2D8D0ECB0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569-4E8F-BFB0-E8C2D8D0EC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96.1</c:v>
                </c:pt>
                <c:pt idx="1">
                  <c:v>96.6</c:v>
                </c:pt>
                <c:pt idx="2">
                  <c:v>100</c:v>
                </c:pt>
                <c:pt idx="3">
                  <c:v>96.5</c:v>
                </c:pt>
                <c:pt idx="4">
                  <c:v>100</c:v>
                </c:pt>
                <c:pt idx="5">
                  <c:v>100</c:v>
                </c:pt>
                <c:pt idx="6">
                  <c:v>74.400000000000006</c:v>
                </c:pt>
                <c:pt idx="7">
                  <c:v>100</c:v>
                </c:pt>
                <c:pt idx="8">
                  <c:v>91.2</c:v>
                </c:pt>
                <c:pt idx="9">
                  <c:v>99.4</c:v>
                </c:pt>
                <c:pt idx="10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569-4E8F-BFB0-E8C2D8D0EC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3.9</c:v>
                </c:pt>
                <c:pt idx="1">
                  <c:v>3.4</c:v>
                </c:pt>
                <c:pt idx="3">
                  <c:v>3.5</c:v>
                </c:pt>
                <c:pt idx="6">
                  <c:v>25.6</c:v>
                </c:pt>
                <c:pt idx="8">
                  <c:v>8.8000000000000007</c:v>
                </c:pt>
                <c:pt idx="9">
                  <c:v>0.6</c:v>
                </c:pt>
                <c:pt idx="1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69-4E8F-BFB0-E8C2D8D0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868608"/>
        <c:axId val="30883840"/>
        <c:axId val="0"/>
      </c:bar3DChart>
      <c:catAx>
        <c:axId val="30868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30883840"/>
        <c:crosses val="autoZero"/>
        <c:auto val="1"/>
        <c:lblAlgn val="ctr"/>
        <c:lblOffset val="100"/>
        <c:noMultiLvlLbl val="0"/>
      </c:catAx>
      <c:valAx>
        <c:axId val="308838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3086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34E-2"/>
          <c:y val="8.4856573056827797E-2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A2-4AE2-8058-9CCD48691925}"/>
                </c:ext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A2-4AE2-8058-9CCD48691925}"/>
                </c:ext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6A2-4AE2-8058-9CCD48691925}"/>
                </c:ext>
              </c:extLst>
            </c:dLbl>
            <c:dLbl>
              <c:idx val="3"/>
              <c:layout>
                <c:manualLayout>
                  <c:x val="2.0239101420322769E-2"/>
                  <c:y val="9.1910757959600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A2-4AE2-8058-9CCD48691925}"/>
                </c:ext>
              </c:extLst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A2-4AE2-8058-9CCD48691925}"/>
                </c:ext>
              </c:extLst>
            </c:dLbl>
            <c:dLbl>
              <c:idx val="5"/>
              <c:layout>
                <c:manualLayout>
                  <c:x val="1.5902151115967888E-2"/>
                  <c:y val="0.154012621445817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A2-4AE2-8058-9CCD48691925}"/>
                </c:ext>
              </c:extLst>
            </c:dLbl>
            <c:dLbl>
              <c:idx val="6"/>
              <c:layout>
                <c:manualLayout>
                  <c:x val="0"/>
                  <c:y val="-0.134140220726648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6A2-4AE2-8058-9CCD48691925}"/>
                </c:ext>
              </c:extLst>
            </c:dLbl>
            <c:dLbl>
              <c:idx val="7"/>
              <c:layout>
                <c:manualLayout>
                  <c:x val="-1.0119550710161384E-2"/>
                  <c:y val="0.1689170686825094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A2-4AE2-8058-9CCD48691925}"/>
                </c:ext>
              </c:extLst>
            </c:dLbl>
            <c:dLbl>
              <c:idx val="8"/>
              <c:layout>
                <c:manualLayout>
                  <c:x val="4.336950304354879E-3"/>
                  <c:y val="-0.233503006708174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6A2-4AE2-8058-9CCD48691925}"/>
                </c:ext>
              </c:extLst>
            </c:dLbl>
            <c:dLbl>
              <c:idx val="9"/>
              <c:layout>
                <c:manualLayout>
                  <c:x val="7.2282505072581308E-3"/>
                  <c:y val="-1.24203726972433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6A2-4AE2-8058-9CCD48691925}"/>
                </c:ext>
              </c:extLst>
            </c:dLbl>
            <c:dLbl>
              <c:idx val="10"/>
              <c:layout>
                <c:manualLayout>
                  <c:x val="7.2282505072581308E-3"/>
                  <c:y val="6.21018634862167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A2-4AE2-8058-9CCD486919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Судебная власть, правоохранительная деятельность и обеспечение безопасности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2866.5</c:v>
                </c:pt>
                <c:pt idx="1">
                  <c:v>4840.8999999999996</c:v>
                </c:pt>
                <c:pt idx="2">
                  <c:v>228.2</c:v>
                </c:pt>
                <c:pt idx="3">
                  <c:v>1720.6</c:v>
                </c:pt>
                <c:pt idx="4">
                  <c:v>15863</c:v>
                </c:pt>
                <c:pt idx="5">
                  <c:v>1442.3</c:v>
                </c:pt>
                <c:pt idx="6">
                  <c:v>1213.5999999999999</c:v>
                </c:pt>
                <c:pt idx="7">
                  <c:v>1</c:v>
                </c:pt>
                <c:pt idx="8">
                  <c:v>0.1</c:v>
                </c:pt>
                <c:pt idx="9">
                  <c:v>136.19999999999999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6A2-4AE2-8058-9CCD486919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Судебная власть, правоохранительная деятельность и обеспечение безопасности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Лист1!$C$2:$C$11</c:f>
              <c:numCache>
                <c:formatCode>0.0</c:formatCode>
                <c:ptCount val="10"/>
                <c:pt idx="0">
                  <c:v>9.1</c:v>
                </c:pt>
                <c:pt idx="1">
                  <c:v>16.3</c:v>
                </c:pt>
                <c:pt idx="2">
                  <c:v>0.9</c:v>
                </c:pt>
                <c:pt idx="3">
                  <c:v>6</c:v>
                </c:pt>
                <c:pt idx="4">
                  <c:v>58</c:v>
                </c:pt>
                <c:pt idx="5">
                  <c:v>4.9000000000000004</c:v>
                </c:pt>
                <c:pt idx="6">
                  <c:v>4.2</c:v>
                </c:pt>
                <c:pt idx="7">
                  <c:v>0</c:v>
                </c:pt>
                <c:pt idx="8">
                  <c:v>0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6A2-4AE2-8058-9CCD486919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Судебная власть, правоохранительная деятельность и обеспечение безопасности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10.124539071219676</c:v>
                </c:pt>
                <c:pt idx="1">
                  <c:v>17.098161936112795</c:v>
                </c:pt>
                <c:pt idx="2">
                  <c:v>0.80600726183580329</c:v>
                </c:pt>
                <c:pt idx="3">
                  <c:v>6.077195857645413</c:v>
                </c:pt>
                <c:pt idx="4">
                  <c:v>56.028453963634306</c:v>
                </c:pt>
                <c:pt idx="5">
                  <c:v>5.0942343284214688</c:v>
                </c:pt>
                <c:pt idx="6">
                  <c:v>4.2864610559330893</c:v>
                </c:pt>
                <c:pt idx="7">
                  <c:v>3.5320213051525124E-3</c:v>
                </c:pt>
                <c:pt idx="8">
                  <c:v>3.5320213051525138E-4</c:v>
                </c:pt>
                <c:pt idx="9">
                  <c:v>0.48106130176177214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6A2-4AE2-8058-9CCD48691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2420372697243342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72.900000000000006</c:v>
                </c:pt>
                <c:pt idx="1">
                  <c:v>88.8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88A-8967-DBEF731B5F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27.1</c:v>
                </c:pt>
                <c:pt idx="1">
                  <c:v>11.2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39-488A-8967-DBEF731B5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86208"/>
        <c:axId val="21087744"/>
        <c:axId val="0"/>
      </c:bar3DChart>
      <c:catAx>
        <c:axId val="21086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21087744"/>
        <c:crosses val="autoZero"/>
        <c:auto val="1"/>
        <c:lblAlgn val="r"/>
        <c:lblOffset val="100"/>
        <c:noMultiLvlLbl val="0"/>
      </c:catAx>
      <c:valAx>
        <c:axId val="210877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08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93-4911-89C9-4B78D97FDD67}"/>
                </c:ext>
              </c:extLst>
            </c:dLbl>
            <c:dLbl>
              <c:idx val="1"/>
              <c:layout>
                <c:manualLayout>
                  <c:x val="-3.5268185157972087E-2"/>
                  <c:y val="-4.34913881914602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93-4911-89C9-4B78D97FDD67}"/>
                </c:ext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93-4911-89C9-4B78D97FDD67}"/>
                </c:ext>
              </c:extLst>
            </c:dLbl>
            <c:dLbl>
              <c:idx val="3"/>
              <c:layout>
                <c:manualLayout>
                  <c:x val="8.5231447465099183E-2"/>
                  <c:y val="-8.6982776382920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65460783236041"/>
                      <c:h val="5.29145222996100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193-4911-89C9-4B78D97FDD67}"/>
                </c:ext>
              </c:extLst>
            </c:dLbl>
            <c:dLbl>
              <c:idx val="4"/>
              <c:layout>
                <c:manualLayout>
                  <c:x val="6.6127847171197643E-2"/>
                  <c:y val="-1.2080941164294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93-4911-89C9-4B78D97FDD67}"/>
                </c:ext>
              </c:extLst>
            </c:dLbl>
            <c:dLbl>
              <c:idx val="5"/>
              <c:layout>
                <c:manualLayout>
                  <c:x val="-3.2329169728141073E-2"/>
                  <c:y val="-4.8323764657178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93-4911-89C9-4B78D97FDD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15655.9</c:v>
                </c:pt>
                <c:pt idx="1">
                  <c:v>804.8</c:v>
                </c:pt>
                <c:pt idx="2">
                  <c:v>2659.2</c:v>
                </c:pt>
                <c:pt idx="3">
                  <c:v>699.6</c:v>
                </c:pt>
                <c:pt idx="4">
                  <c:v>3879</c:v>
                </c:pt>
                <c:pt idx="5">
                  <c:v>4613.8999999999996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93-4911-89C9-4B78D97FDD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55.3</c:v>
                </c:pt>
                <c:pt idx="1">
                  <c:v>2.8</c:v>
                </c:pt>
                <c:pt idx="2">
                  <c:v>9.4</c:v>
                </c:pt>
                <c:pt idx="3">
                  <c:v>2.5</c:v>
                </c:pt>
                <c:pt idx="4">
                  <c:v>13.7</c:v>
                </c:pt>
                <c:pt idx="5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93-4911-89C9-4B78D97FD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 smtClean="0"/>
            <a:t>Государственные программы</a:t>
          </a:r>
        </a:p>
        <a:p>
          <a:r>
            <a:rPr lang="en-US" b="1" i="0" baseline="0" dirty="0" smtClean="0"/>
            <a:t>25 285,3 </a:t>
          </a:r>
          <a:r>
            <a:rPr lang="ru-RU" b="1" i="0" baseline="0" dirty="0" err="1" smtClean="0"/>
            <a:t>тыс.руб</a:t>
          </a:r>
          <a:r>
            <a:rPr lang="ru-RU" b="1" i="0" baseline="0" dirty="0" smtClean="0"/>
            <a:t>. (</a:t>
          </a:r>
          <a:r>
            <a:rPr lang="ru-RU" b="1" i="0" baseline="0" dirty="0" smtClean="0"/>
            <a:t>89,</a:t>
          </a:r>
          <a:r>
            <a:rPr lang="en-US" b="1" i="0" baseline="0" dirty="0" smtClean="0"/>
            <a:t>3</a:t>
          </a:r>
          <a:r>
            <a:rPr lang="ru-RU" b="1" i="0" baseline="0" dirty="0" smtClean="0"/>
            <a:t> </a:t>
          </a:r>
          <a:r>
            <a:rPr lang="ru-RU" b="1" i="0" baseline="0" dirty="0" smtClean="0"/>
            <a:t>% расходов бюджета)</a:t>
          </a:r>
          <a:endParaRPr lang="ru-RU" b="1" i="0" baseline="0" dirty="0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en-US" sz="600" b="0" i="0" u="none" dirty="0" smtClean="0">
              <a:solidFill>
                <a:schemeClr val="accent1">
                  <a:lumMod val="50000"/>
                </a:schemeClr>
              </a:solidFill>
            </a:rPr>
            <a:t>1 205,6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en-US" b="1" i="0" u="none" baseline="0" dirty="0" smtClean="0">
              <a:solidFill>
                <a:schemeClr val="accent1">
                  <a:lumMod val="50000"/>
                </a:schemeClr>
              </a:solidFill>
            </a:rPr>
            <a:t>887,6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29,9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="0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119,5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16 314,8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1 628,5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217,7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4 838 ,9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7тыс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en-US" b="0" i="0" u="none" baseline="0" dirty="0" smtClean="0">
              <a:solidFill>
                <a:schemeClr val="accent1">
                  <a:lumMod val="50000"/>
                </a:schemeClr>
              </a:solidFill>
            </a:rPr>
            <a:t>2,7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FCE3D4C-6E0C-4199-A470-EB7CBA2C912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r>
            <a:rPr lang="en-US" b="0" i="0" u="none" dirty="0" smtClean="0">
              <a:solidFill>
                <a:schemeClr val="accent1">
                  <a:lumMod val="50000"/>
                </a:schemeClr>
              </a:solidFill>
            </a:rPr>
            <a:t>38,1 </a:t>
          </a:r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EB31B5D-0994-4760-963D-CF1A98430C3A}" type="parTrans" cxnId="{C0D3D8BD-E062-4F7E-8E4B-7474CBD08C15}">
      <dgm:prSet/>
      <dgm:spPr/>
      <dgm:t>
        <a:bodyPr/>
        <a:lstStyle/>
        <a:p>
          <a:endParaRPr lang="ru-RU"/>
        </a:p>
      </dgm:t>
    </dgm:pt>
    <dgm:pt modelId="{F0FBFD54-89C6-43E8-A4D8-70C58A5BDE95}" type="sibTrans" cxnId="{C0D3D8BD-E062-4F7E-8E4B-7474CBD08C15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231" custLinFactNeighborY="-13115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10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F8D5-69B2-4CE0-92A3-796CB1980EAA}" type="pres">
      <dgm:prSet presAssocID="{8EB31B5D-0994-4760-963D-CF1A98430C3A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CD173349-82D1-4D44-81C2-228EB3C63C3C}" type="pres">
      <dgm:prSet presAssocID="{0FCE3D4C-6E0C-4199-A470-EB7CBA2C9126}" presName="node" presStyleLbl="node1" presStyleIdx="9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9F164CA-A691-4F55-B8AF-5C51A1B8F91C}" type="presOf" srcId="{0FCE3D4C-6E0C-4199-A470-EB7CBA2C9126}" destId="{CD173349-82D1-4D44-81C2-228EB3C63C3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C0D3D8BD-E062-4F7E-8E4B-7474CBD08C15}" srcId="{844EDDE5-B5EE-4FE0-9BE6-AE61BF95FC2A}" destId="{0FCE3D4C-6E0C-4199-A470-EB7CBA2C9126}" srcOrd="9" destOrd="0" parTransId="{8EB31B5D-0994-4760-963D-CF1A98430C3A}" sibTransId="{F0FBFD54-89C6-43E8-A4D8-70C58A5BDE95}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C84ADC6-6A5F-4F5A-8139-DBDD18C1D4AB}" type="presOf" srcId="{8EB31B5D-0994-4760-963D-CF1A98430C3A}" destId="{C0EBF8D5-69B2-4CE0-92A3-796CB1980EAA}" srcOrd="0" destOrd="0" presId="urn:microsoft.com/office/officeart/2005/8/layout/radial4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  <dgm:cxn modelId="{B2FBB7E6-271D-4742-93A6-3863C70AE5BF}" type="presParOf" srcId="{0A57A23D-2B0B-44C4-BBA6-C7E8BB969706}" destId="{C0EBF8D5-69B2-4CE0-92A3-796CB1980EAA}" srcOrd="19" destOrd="0" presId="urn:microsoft.com/office/officeart/2005/8/layout/radial4"/>
    <dgm:cxn modelId="{7B8292B3-F9C3-4122-8A4D-F9852B72E7D4}" type="presParOf" srcId="{0A57A23D-2B0B-44C4-BBA6-C7E8BB969706}" destId="{CD173349-82D1-4D44-81C2-228EB3C63C3C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 smtClean="0"/>
            <a:t>от 41 до 50%</a:t>
          </a:r>
          <a:endParaRPr lang="ru-RU" dirty="0"/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r>
            <a:rPr lang="ru-RU" sz="2000" b="1" dirty="0" err="1" smtClean="0"/>
            <a:t>Мазоловский</a:t>
          </a:r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smtClean="0"/>
            <a:t>Бабиничский, </a:t>
          </a:r>
          <a:r>
            <a:rPr lang="ru-RU" sz="2000" b="1" dirty="0" err="1" smtClean="0"/>
            <a:t>Новкинский</a:t>
          </a:r>
          <a:r>
            <a:rPr lang="ru-RU" sz="2000" b="1" dirty="0" smtClean="0"/>
            <a:t>, Октябрьский, </a:t>
          </a:r>
          <a:r>
            <a:rPr lang="ru-RU" sz="2000" b="1" dirty="0" err="1" smtClean="0"/>
            <a:t>Мазоловский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Летчанский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Задубровский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Суражский</a:t>
          </a:r>
          <a:r>
            <a:rPr lang="ru-RU" sz="2000" b="1" dirty="0" smtClean="0"/>
            <a:t>, </a:t>
          </a:r>
          <a:r>
            <a:rPr lang="ru-RU" sz="2000" b="1" dirty="0" err="1" smtClean="0"/>
            <a:t>Шапечинский</a:t>
          </a:r>
          <a:r>
            <a:rPr lang="ru-RU" sz="2000" b="1" dirty="0" smtClean="0"/>
            <a:t>, </a:t>
          </a:r>
          <a:r>
            <a:rPr lang="ru-RU" sz="2000" b="1" dirty="0" err="1" smtClean="0"/>
            <a:t>Яновичский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/>
            <a:t>от 21 до 30 %</a:t>
          </a:r>
          <a:endParaRPr lang="ru-RU" dirty="0"/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/>
            <a:t>от 11 до 20 %</a:t>
          </a:r>
          <a:endParaRPr lang="ru-RU" dirty="0"/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Вымнянский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Зароновский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Куринский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Туловский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/>
            <a:t>Менее 10%</a:t>
          </a:r>
          <a:endParaRPr lang="ru-RU" dirty="0"/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4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459A7AD6-4313-45BF-88EC-A9E63DB600E2}" srcId="{44D41B2F-86D4-4F79-B94F-07672D835633}" destId="{C8453554-19BA-4B2D-A9C5-B3B124D76741}" srcOrd="3" destOrd="0" parTransId="{288EE517-1988-4E24-ACFB-2042FA894D3B}" sibTransId="{64FC2584-38FA-42D4-B955-2811D6389675}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CFA2378D-9026-40AE-B5B7-672025707918}" type="presParOf" srcId="{AEDA3DEE-E688-4ADB-A404-7B0D8876FF4C}" destId="{3AA13550-49A6-4FCC-8E44-AB29C249B496}" srcOrd="6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3168345" y="2852917"/>
          <a:ext cx="2397736" cy="2252006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Государственные программы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smtClean="0"/>
            <a:t>25 285,3 </a:t>
          </a:r>
          <a:r>
            <a:rPr lang="ru-RU" sz="1500" b="1" i="0" kern="1200" baseline="0" dirty="0" err="1" smtClean="0"/>
            <a:t>тыс.руб</a:t>
          </a:r>
          <a:r>
            <a:rPr lang="ru-RU" sz="1500" b="1" i="0" kern="1200" baseline="0" dirty="0" smtClean="0"/>
            <a:t>. (</a:t>
          </a:r>
          <a:r>
            <a:rPr lang="ru-RU" sz="1500" b="1" i="0" kern="1200" baseline="0" dirty="0" smtClean="0"/>
            <a:t>89,</a:t>
          </a:r>
          <a:r>
            <a:rPr lang="en-US" sz="1500" b="1" i="0" kern="1200" baseline="0" dirty="0" smtClean="0"/>
            <a:t>3</a:t>
          </a:r>
          <a:r>
            <a:rPr lang="ru-RU" sz="1500" b="1" i="0" kern="1200" baseline="0" dirty="0" smtClean="0"/>
            <a:t> </a:t>
          </a:r>
          <a:r>
            <a:rPr lang="ru-RU" sz="1500" b="1" i="0" kern="1200" baseline="0" dirty="0" smtClean="0"/>
            <a:t>% расходов бюджета)</a:t>
          </a:r>
          <a:endParaRPr lang="ru-RU" sz="1500" b="1" i="0" kern="1200" baseline="0" dirty="0"/>
        </a:p>
      </dsp:txBody>
      <dsp:txXfrm>
        <a:off x="3519485" y="3182716"/>
        <a:ext cx="1695456" cy="1592408"/>
      </dsp:txXfrm>
    </dsp:sp>
    <dsp:sp modelId="{FD2AA449-A2C3-47EE-97F1-1D7CDDDC7A4A}">
      <dsp:nvSpPr>
        <dsp:cNvPr id="0" name=""/>
        <dsp:cNvSpPr/>
      </dsp:nvSpPr>
      <dsp:spPr>
        <a:xfrm rot="9204762">
          <a:off x="1156794" y="4839289"/>
          <a:ext cx="2154172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C8DC-C041-4441-B775-CDAC521FA1BE}">
      <dsp:nvSpPr>
        <dsp:cNvPr id="0" name=""/>
        <dsp:cNvSpPr/>
      </dsp:nvSpPr>
      <dsp:spPr>
        <a:xfrm>
          <a:off x="761452" y="512129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2,7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85316" y="5145156"/>
        <a:ext cx="970752" cy="767056"/>
      </dsp:txXfrm>
    </dsp:sp>
    <dsp:sp modelId="{A43053D3-EE4A-41D5-BC3E-7ABCCFE22066}">
      <dsp:nvSpPr>
        <dsp:cNvPr id="0" name=""/>
        <dsp:cNvSpPr/>
      </dsp:nvSpPr>
      <dsp:spPr>
        <a:xfrm rot="11098739">
          <a:off x="747084" y="3556283"/>
          <a:ext cx="2297506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60BDD-C870-4EC5-9923-97EE91F289E4}">
      <dsp:nvSpPr>
        <dsp:cNvPr id="0" name=""/>
        <dsp:cNvSpPr/>
      </dsp:nvSpPr>
      <dsp:spPr>
        <a:xfrm>
          <a:off x="242179" y="325652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4 838 ,9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7тыс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66043" y="3280388"/>
        <a:ext cx="970752" cy="767056"/>
      </dsp:txXfrm>
    </dsp:sp>
    <dsp:sp modelId="{BDBF2EEF-8191-4AA9-A1EE-4977A189E729}">
      <dsp:nvSpPr>
        <dsp:cNvPr id="0" name=""/>
        <dsp:cNvSpPr/>
      </dsp:nvSpPr>
      <dsp:spPr>
        <a:xfrm rot="12429972">
          <a:off x="1327567" y="2723413"/>
          <a:ext cx="1994313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BD3C-AB33-4621-852E-2EC03A098B87}">
      <dsp:nvSpPr>
        <dsp:cNvPr id="0" name=""/>
        <dsp:cNvSpPr/>
      </dsp:nvSpPr>
      <dsp:spPr>
        <a:xfrm>
          <a:off x="928328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217,7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952192" y="2091944"/>
        <a:ext cx="970752" cy="767056"/>
      </dsp:txXfrm>
    </dsp:sp>
    <dsp:sp modelId="{A469C742-A0B5-405A-B27D-E8F3B878FF1C}">
      <dsp:nvSpPr>
        <dsp:cNvPr id="0" name=""/>
        <dsp:cNvSpPr/>
      </dsp:nvSpPr>
      <dsp:spPr>
        <a:xfrm rot="13906963">
          <a:off x="2149326" y="2085448"/>
          <a:ext cx="178040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5AFD-F3AD-4B21-8B65-D5F329623D68}">
      <dsp:nvSpPr>
        <dsp:cNvPr id="0" name=""/>
        <dsp:cNvSpPr/>
      </dsp:nvSpPr>
      <dsp:spPr>
        <a:xfrm>
          <a:off x="1979569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1 628,5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003433" y="1209848"/>
        <a:ext cx="970752" cy="767056"/>
      </dsp:txXfrm>
    </dsp:sp>
    <dsp:sp modelId="{89C28CDD-90F2-4905-989E-6561A2BB7E10}">
      <dsp:nvSpPr>
        <dsp:cNvPr id="0" name=""/>
        <dsp:cNvSpPr/>
      </dsp:nvSpPr>
      <dsp:spPr>
        <a:xfrm rot="15500720">
          <a:off x="3104833" y="1743303"/>
          <a:ext cx="1688030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7B16C-736D-4FA9-A978-C9FA33F718FC}">
      <dsp:nvSpPr>
        <dsp:cNvPr id="0" name=""/>
        <dsp:cNvSpPr/>
      </dsp:nvSpPr>
      <dsp:spPr>
        <a:xfrm>
          <a:off x="3269106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16 314,8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292970" y="740494"/>
        <a:ext cx="970752" cy="767056"/>
      </dsp:txXfrm>
    </dsp:sp>
    <dsp:sp modelId="{BF24EF0B-A8A8-4680-98C8-516F0E8B6142}">
      <dsp:nvSpPr>
        <dsp:cNvPr id="0" name=""/>
        <dsp:cNvSpPr/>
      </dsp:nvSpPr>
      <dsp:spPr>
        <a:xfrm rot="17120710">
          <a:off x="4057290" y="1750429"/>
          <a:ext cx="172912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FB98C-FEC4-49CA-8A44-EF1A27D279F1}">
      <dsp:nvSpPr>
        <dsp:cNvPr id="0" name=""/>
        <dsp:cNvSpPr/>
      </dsp:nvSpPr>
      <dsp:spPr>
        <a:xfrm>
          <a:off x="4641404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119,5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268" y="740494"/>
        <a:ext cx="970752" cy="767056"/>
      </dsp:txXfrm>
    </dsp:sp>
    <dsp:sp modelId="{B95CAFA8-D742-4578-85DA-74BFC2ED32B1}">
      <dsp:nvSpPr>
        <dsp:cNvPr id="0" name=""/>
        <dsp:cNvSpPr/>
      </dsp:nvSpPr>
      <dsp:spPr>
        <a:xfrm rot="18659382">
          <a:off x="4871659" y="2101030"/>
          <a:ext cx="1894439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1379E-F9A7-4B1D-B273-CF222B7D9FD6}">
      <dsp:nvSpPr>
        <dsp:cNvPr id="0" name=""/>
        <dsp:cNvSpPr/>
      </dsp:nvSpPr>
      <dsp:spPr>
        <a:xfrm>
          <a:off x="5930942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29,9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b="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5954806" y="1209848"/>
        <a:ext cx="970752" cy="767056"/>
      </dsp:txXfrm>
    </dsp:sp>
    <dsp:sp modelId="{4FBD5417-3991-44FB-BBA4-99FEE7D62B70}">
      <dsp:nvSpPr>
        <dsp:cNvPr id="0" name=""/>
        <dsp:cNvSpPr/>
      </dsp:nvSpPr>
      <dsp:spPr>
        <a:xfrm rot="20058118">
          <a:off x="5440635" y="2735911"/>
          <a:ext cx="215748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195D-2290-43DB-A21C-0AF219921689}">
      <dsp:nvSpPr>
        <dsp:cNvPr id="0" name=""/>
        <dsp:cNvSpPr/>
      </dsp:nvSpPr>
      <dsp:spPr>
        <a:xfrm>
          <a:off x="6982183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887,6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006047" y="2091944"/>
        <a:ext cx="970752" cy="767056"/>
      </dsp:txXfrm>
    </dsp:sp>
    <dsp:sp modelId="{79252576-6F7A-4A03-86D0-635DA4A3EB19}">
      <dsp:nvSpPr>
        <dsp:cNvPr id="0" name=""/>
        <dsp:cNvSpPr/>
      </dsp:nvSpPr>
      <dsp:spPr>
        <a:xfrm rot="269720">
          <a:off x="5684732" y="3960653"/>
          <a:ext cx="2174586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346733" y="384581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1 205,6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370597" y="3869678"/>
        <a:ext cx="970752" cy="767056"/>
      </dsp:txXfrm>
    </dsp:sp>
    <dsp:sp modelId="{C0EBF8D5-69B2-4CE0-92A3-796CB1980EAA}">
      <dsp:nvSpPr>
        <dsp:cNvPr id="0" name=""/>
        <dsp:cNvSpPr/>
      </dsp:nvSpPr>
      <dsp:spPr>
        <a:xfrm rot="1359802">
          <a:off x="5500573" y="4768529"/>
          <a:ext cx="2508387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73349-82D1-4D44-81C2-228EB3C63C3C}">
      <dsp:nvSpPr>
        <dsp:cNvPr id="0" name=""/>
        <dsp:cNvSpPr/>
      </dsp:nvSpPr>
      <dsp:spPr>
        <a:xfrm>
          <a:off x="7402876" y="505173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38,1 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426740" y="5075596"/>
        <a:ext cx="970752" cy="76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228219" y="-2067455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Вымнянский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Зароновский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Куринский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Туловский</a:t>
          </a:r>
          <a:endParaRPr lang="ru-RU" sz="2000" b="1" kern="1200" dirty="0"/>
        </a:p>
      </dsp:txBody>
      <dsp:txXfrm rot="-5400000">
        <a:off x="3032977" y="176675"/>
        <a:ext cx="5343071" cy="903698"/>
      </dsp:txXfrm>
    </dsp:sp>
    <dsp:sp modelId="{990A3732-8EDB-4514-A991-93355AC667DE}">
      <dsp:nvSpPr>
        <dsp:cNvPr id="0" name=""/>
        <dsp:cNvSpPr/>
      </dsp:nvSpPr>
      <dsp:spPr>
        <a:xfrm>
          <a:off x="0" y="260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Менее 10%</a:t>
          </a:r>
          <a:endParaRPr lang="ru-RU" sz="3700" kern="1200" dirty="0"/>
        </a:p>
      </dsp:txBody>
      <dsp:txXfrm>
        <a:off x="61110" y="63712"/>
        <a:ext cx="2910756" cy="1129622"/>
      </dsp:txXfrm>
    </dsp:sp>
    <dsp:sp modelId="{25CB1E34-1424-4EDF-8D28-5915C45BFEB7}">
      <dsp:nvSpPr>
        <dsp:cNvPr id="0" name=""/>
        <dsp:cNvSpPr/>
      </dsp:nvSpPr>
      <dsp:spPr>
        <a:xfrm rot="5400000">
          <a:off x="5228219" y="-753020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Бабиничский, </a:t>
          </a:r>
          <a:r>
            <a:rPr lang="ru-RU" sz="2000" b="1" kern="1200" dirty="0" err="1" smtClean="0"/>
            <a:t>Новкинский</a:t>
          </a:r>
          <a:r>
            <a:rPr lang="ru-RU" sz="2000" b="1" kern="1200" dirty="0" smtClean="0"/>
            <a:t>, Октябрьский, </a:t>
          </a:r>
          <a:r>
            <a:rPr lang="ru-RU" sz="2000" b="1" kern="1200" dirty="0" err="1" smtClean="0"/>
            <a:t>Мазоловский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Летчанский</a:t>
          </a:r>
          <a:endParaRPr lang="ru-RU" sz="2000" b="1" kern="1200" dirty="0"/>
        </a:p>
      </dsp:txBody>
      <dsp:txXfrm rot="-5400000">
        <a:off x="3032977" y="1491110"/>
        <a:ext cx="5343071" cy="903698"/>
      </dsp:txXfrm>
    </dsp:sp>
    <dsp:sp modelId="{DB07B859-D486-4C81-9A36-0BC2BBDF267A}">
      <dsp:nvSpPr>
        <dsp:cNvPr id="0" name=""/>
        <dsp:cNvSpPr/>
      </dsp:nvSpPr>
      <dsp:spPr>
        <a:xfrm>
          <a:off x="0" y="1324961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11 до 20 %</a:t>
          </a:r>
          <a:endParaRPr lang="ru-RU" sz="3700" kern="1200" dirty="0"/>
        </a:p>
      </dsp:txBody>
      <dsp:txXfrm>
        <a:off x="61110" y="1386071"/>
        <a:ext cx="2910756" cy="1129622"/>
      </dsp:txXfrm>
    </dsp:sp>
    <dsp:sp modelId="{BEBDA1F2-3468-41CD-B3AD-9BECF53970F8}">
      <dsp:nvSpPr>
        <dsp:cNvPr id="0" name=""/>
        <dsp:cNvSpPr/>
      </dsp:nvSpPr>
      <dsp:spPr>
        <a:xfrm rot="5400000">
          <a:off x="5228219" y="561413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Задубровский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Суражский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Шапечинский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Яновичский</a:t>
          </a:r>
          <a:endParaRPr lang="ru-RU" sz="2000" b="1" kern="1200" dirty="0"/>
        </a:p>
      </dsp:txBody>
      <dsp:txXfrm rot="-5400000">
        <a:off x="3032977" y="2805543"/>
        <a:ext cx="5343071" cy="903698"/>
      </dsp:txXfrm>
    </dsp:sp>
    <dsp:sp modelId="{608A9A4F-9B28-45E9-8A7D-974A96C20728}">
      <dsp:nvSpPr>
        <dsp:cNvPr id="0" name=""/>
        <dsp:cNvSpPr/>
      </dsp:nvSpPr>
      <dsp:spPr>
        <a:xfrm>
          <a:off x="0" y="263147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21 до 30 %</a:t>
          </a:r>
          <a:endParaRPr lang="ru-RU" sz="3700" kern="1200" dirty="0"/>
        </a:p>
      </dsp:txBody>
      <dsp:txXfrm>
        <a:off x="61110" y="2692582"/>
        <a:ext cx="2910756" cy="1129622"/>
      </dsp:txXfrm>
    </dsp:sp>
    <dsp:sp modelId="{762148C9-5758-440B-84A9-F3459D089199}">
      <dsp:nvSpPr>
        <dsp:cNvPr id="0" name=""/>
        <dsp:cNvSpPr/>
      </dsp:nvSpPr>
      <dsp:spPr>
        <a:xfrm rot="5400000">
          <a:off x="5228219" y="1875848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Мазоловский</a:t>
          </a:r>
          <a:endParaRPr lang="ru-RU" sz="2000" b="1" kern="1200" dirty="0"/>
        </a:p>
      </dsp:txBody>
      <dsp:txXfrm rot="-5400000">
        <a:off x="3032977" y="4119978"/>
        <a:ext cx="5343071" cy="903698"/>
      </dsp:txXfrm>
    </dsp:sp>
    <dsp:sp modelId="{858FD7EB-FD8D-4F9C-8107-3A55C4C79521}">
      <dsp:nvSpPr>
        <dsp:cNvPr id="0" name=""/>
        <dsp:cNvSpPr/>
      </dsp:nvSpPr>
      <dsp:spPr>
        <a:xfrm>
          <a:off x="0" y="3945906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41 до 50%</a:t>
          </a:r>
          <a:endParaRPr lang="ru-RU" sz="3700" kern="1200" dirty="0"/>
        </a:p>
      </dsp:txBody>
      <dsp:txXfrm>
        <a:off x="61110" y="4007016"/>
        <a:ext cx="2910756" cy="1129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БЮЛЛЕТЕНЬ </a:t>
            </a:r>
            <a:br>
              <a:rPr lang="ru-RU" sz="4000" dirty="0" smtClean="0"/>
            </a:br>
            <a:r>
              <a:rPr lang="ru-RU" sz="4000" dirty="0" smtClean="0"/>
              <a:t>ОБ ИСПОЛНЕНИИ КОНСОЛИДИРОВАННОГО БЮДЖЕТА </a:t>
            </a:r>
            <a:br>
              <a:rPr lang="ru-RU" sz="4000" dirty="0" smtClean="0"/>
            </a:br>
            <a:r>
              <a:rPr lang="ru-RU" sz="4000" dirty="0" smtClean="0"/>
              <a:t>ВИТЕБСКОГО РАЙОНА </a:t>
            </a:r>
            <a:br>
              <a:rPr lang="ru-RU" sz="4000" dirty="0" smtClean="0"/>
            </a:br>
            <a:r>
              <a:rPr lang="ru-RU" sz="4000" dirty="0" smtClean="0"/>
              <a:t>ЗА </a:t>
            </a:r>
            <a:r>
              <a:rPr lang="en-US" sz="4000" dirty="0" smtClean="0"/>
              <a:t>3</a:t>
            </a:r>
            <a:r>
              <a:rPr lang="ru-RU" sz="4000" dirty="0" smtClean="0"/>
              <a:t> </a:t>
            </a:r>
            <a:r>
              <a:rPr lang="ru-RU" sz="4000" dirty="0" smtClean="0"/>
              <a:t>квартал 2019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доходов консолидированного бюджета </a:t>
            </a:r>
            <a:br>
              <a:rPr lang="ru-RU" sz="1800" dirty="0" smtClean="0"/>
            </a:br>
            <a:r>
              <a:rPr lang="ru-RU" sz="1800" dirty="0" smtClean="0"/>
              <a:t>Витебского района </a:t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en-US" sz="1800" dirty="0" smtClean="0"/>
              <a:t>3</a:t>
            </a:r>
            <a:r>
              <a:rPr lang="ru-RU" sz="1800" dirty="0" smtClean="0"/>
              <a:t> </a:t>
            </a:r>
            <a:r>
              <a:rPr lang="ru-RU" sz="1800" dirty="0" smtClean="0"/>
              <a:t>квартал 2019 года,</a:t>
            </a:r>
            <a:br>
              <a:rPr lang="ru-RU" sz="1800" dirty="0" smtClean="0"/>
            </a:br>
            <a:r>
              <a:rPr lang="en-US" sz="1800" dirty="0" smtClean="0"/>
              <a:t>30 466,4 </a:t>
            </a:r>
            <a:r>
              <a:rPr lang="ru-RU" sz="1800" dirty="0" smtClean="0"/>
              <a:t>тыс</a:t>
            </a:r>
            <a:r>
              <a:rPr lang="ru-RU" sz="1800" dirty="0" smtClean="0"/>
              <a:t>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9561013"/>
              </p:ext>
            </p:extLst>
          </p:nvPr>
        </p:nvGraphicFramePr>
        <p:xfrm>
          <a:off x="0" y="1844824"/>
          <a:ext cx="88204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собственных доходов консолидированного бюджета района в разрезе бюджетов за </a:t>
            </a:r>
            <a:r>
              <a:rPr lang="en-US" sz="1800" dirty="0" smtClean="0">
                <a:solidFill>
                  <a:srgbClr val="7030A0"/>
                </a:solidFill>
              </a:rPr>
              <a:t>3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квартал 2019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84395325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 бюджета Витебского района</a:t>
            </a:r>
            <a:br>
              <a:rPr lang="ru-RU" sz="1800" dirty="0" smtClean="0"/>
            </a:br>
            <a:r>
              <a:rPr lang="ru-RU" sz="1800" dirty="0" smtClean="0"/>
              <a:t> по функциональной классификации расходов</a:t>
            </a:r>
            <a:br>
              <a:rPr lang="ru-RU" sz="1800" dirty="0" smtClean="0"/>
            </a:br>
            <a:r>
              <a:rPr lang="ru-RU" sz="1800" dirty="0" smtClean="0"/>
              <a:t> за </a:t>
            </a:r>
            <a:r>
              <a:rPr lang="en-US" sz="1800" dirty="0" smtClean="0"/>
              <a:t>3</a:t>
            </a:r>
            <a:r>
              <a:rPr lang="ru-RU" sz="1800" dirty="0" smtClean="0"/>
              <a:t> </a:t>
            </a:r>
            <a:r>
              <a:rPr lang="ru-RU" sz="1800" dirty="0" smtClean="0"/>
              <a:t>квартал 2019 года,</a:t>
            </a:r>
            <a:br>
              <a:rPr lang="ru-RU" sz="1800" dirty="0" smtClean="0"/>
            </a:br>
            <a:r>
              <a:rPr lang="en-US" sz="1800" dirty="0" smtClean="0"/>
              <a:t>28 312,4 </a:t>
            </a:r>
            <a:r>
              <a:rPr lang="ru-RU" sz="1800" dirty="0" smtClean="0"/>
              <a:t>тыс</a:t>
            </a:r>
            <a:r>
              <a:rPr lang="ru-RU" sz="1800" dirty="0" smtClean="0"/>
              <a:t>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581159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за </a:t>
            </a:r>
            <a:r>
              <a:rPr lang="en-US" sz="1800" dirty="0" smtClean="0">
                <a:solidFill>
                  <a:srgbClr val="7030A0"/>
                </a:solidFill>
              </a:rPr>
              <a:t>3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квартал 2019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2329404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en-US" sz="1800" dirty="0" smtClean="0"/>
              <a:t>3</a:t>
            </a:r>
            <a:r>
              <a:rPr lang="ru-RU" sz="1800" dirty="0" smtClean="0"/>
              <a:t> </a:t>
            </a:r>
            <a:r>
              <a:rPr lang="ru-RU" sz="1800" dirty="0" smtClean="0"/>
              <a:t>квартал 2019 года, </a:t>
            </a:r>
            <a:r>
              <a:rPr lang="en-US" sz="1800" dirty="0" smtClean="0"/>
              <a:t>28 312,4 </a:t>
            </a:r>
            <a:r>
              <a:rPr lang="ru-RU" sz="1800" dirty="0" smtClean="0"/>
              <a:t>тыс</a:t>
            </a:r>
            <a:r>
              <a:rPr lang="ru-RU" sz="1800" dirty="0" smtClean="0"/>
              <a:t>. рублей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0320303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19618458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92163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</a:t>
                      </a:r>
                      <a:r>
                        <a:rPr lang="en-US" sz="1800" u="none" strike="noStrike" dirty="0" smtClean="0">
                          <a:effectLst/>
                        </a:rPr>
                        <a:t>10</a:t>
                      </a:r>
                      <a:r>
                        <a:rPr lang="ru-RU" sz="1800" u="none" strike="noStrike" dirty="0" smtClean="0">
                          <a:effectLst/>
                        </a:rPr>
                        <a:t>.2019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en-US" sz="1800" u="none" strike="noStrike" dirty="0" smtClean="0">
                          <a:effectLst/>
                        </a:rPr>
                        <a:t>19</a:t>
                      </a:r>
                      <a:r>
                        <a:rPr lang="ru-RU" sz="1800" u="none" strike="noStrike" dirty="0" smtClean="0">
                          <a:effectLst/>
                        </a:rPr>
                        <a:t>7,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</a:t>
                      </a:r>
                      <a:r>
                        <a:rPr lang="ru-RU" sz="1800" u="none" strike="noStrike" dirty="0" smtClean="0">
                          <a:effectLst/>
                        </a:rPr>
                        <a:t>подлежащие </a:t>
                      </a:r>
                      <a:r>
                        <a:rPr lang="ru-RU" sz="1800" u="none" strike="noStrike" dirty="0">
                          <a:effectLst/>
                        </a:rPr>
                        <a:t>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en-US" sz="1800" u="none" strike="noStrike" dirty="0" smtClean="0">
                          <a:effectLst/>
                        </a:rPr>
                        <a:t>197,0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</a:rPr>
                        <a:t>81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ru-RU" sz="1800" u="none" strike="noStrike" dirty="0" smtClean="0">
                          <a:effectLst/>
                        </a:rPr>
                        <a:t>,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3 </a:t>
                      </a:r>
                      <a:r>
                        <a:rPr lang="ru-RU" sz="1800" u="none" strike="noStrike" dirty="0" smtClean="0">
                          <a:effectLst/>
                        </a:rPr>
                        <a:t>0</a:t>
                      </a:r>
                      <a:r>
                        <a:rPr lang="en-US" sz="1800" u="none" strike="noStrike" dirty="0" smtClean="0">
                          <a:effectLst/>
                        </a:rPr>
                        <a:t>08</a:t>
                      </a:r>
                      <a:r>
                        <a:rPr lang="ru-RU" sz="1800" u="none" strike="noStrike" dirty="0" smtClean="0">
                          <a:effectLst/>
                        </a:rPr>
                        <a:t>,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48523724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1703</TotalTime>
  <Words>443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3 квартал 2019 ГОДА</vt:lpstr>
      <vt:lpstr>Структура доходов консолидированного бюджета  Витебского района  за 3 квартал 2019 года, 30 466,4 тыс. рублей </vt:lpstr>
      <vt:lpstr>Структура исполнения собственных доходов консолидированного бюджета района в разрезе бюджетов за 3 квартал 2019 года</vt:lpstr>
      <vt:lpstr>Структура расходов консолидированного  бюджета Витебского района  по функциональной классификации расходов  за 3 квартал 2019 года, 28 312,4 тыс. рублей </vt:lpstr>
      <vt:lpstr>Структура исполнения расходов консолидированного бюджета  Витебского района в разрезе бюджетов  за 3 квартал 2019 года</vt:lpstr>
      <vt:lpstr>Структура расходов консолидированного бюджета Витебского района по экономической классификации  за 3 квартал 2019 года, 28 312,4 тыс.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Маковеева Ирина Вадимовна</cp:lastModifiedBy>
  <cp:revision>100</cp:revision>
  <dcterms:created xsi:type="dcterms:W3CDTF">2018-01-29T13:33:19Z</dcterms:created>
  <dcterms:modified xsi:type="dcterms:W3CDTF">2019-10-28T08:37:05Z</dcterms:modified>
</cp:coreProperties>
</file>