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handoutMasterIdLst>
    <p:handoutMasterId r:id="rId17"/>
  </p:handoutMasterIdLst>
  <p:sldIdLst>
    <p:sldId id="261" r:id="rId2"/>
    <p:sldId id="256" r:id="rId3"/>
    <p:sldId id="257" r:id="rId4"/>
    <p:sldId id="258" r:id="rId5"/>
    <p:sldId id="259" r:id="rId6"/>
    <p:sldId id="260" r:id="rId7"/>
    <p:sldId id="262" r:id="rId8"/>
    <p:sldId id="263" r:id="rId9"/>
    <p:sldId id="264" r:id="rId10"/>
    <p:sldId id="265" r:id="rId11"/>
    <p:sldId id="266" r:id="rId12"/>
    <p:sldId id="267" r:id="rId13"/>
    <p:sldId id="269" r:id="rId14"/>
    <p:sldId id="270" r:id="rId15"/>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65838447328828E-2"/>
          <c:y val="4.2627305886200437E-2"/>
          <c:w val="0.5533869588878072"/>
          <c:h val="0.91971353730649641"/>
        </c:manualLayout>
      </c:layout>
      <c:doughnutChart>
        <c:varyColors val="1"/>
        <c:ser>
          <c:idx val="0"/>
          <c:order val="0"/>
          <c:tx>
            <c:strRef>
              <c:f>Лист1!$B$1</c:f>
              <c:strCache>
                <c:ptCount val="1"/>
                <c:pt idx="0">
                  <c:v>78023,1</c:v>
                </c:pt>
              </c:strCache>
            </c:strRef>
          </c:tx>
          <c:spPr>
            <a:scene3d>
              <a:camera prst="orthographicFront"/>
              <a:lightRig rig="threePt" dir="t">
                <a:rot lat="0" lon="0" rev="1800000"/>
              </a:lightRig>
            </a:scene3d>
            <a:sp3d prstMaterial="metal">
              <a:bevelT w="114300"/>
              <a:bevelB w="95250" h="82550"/>
            </a:sp3d>
          </c:spPr>
          <c:dLbls>
            <c:dLbl>
              <c:idx val="0"/>
              <c:layout>
                <c:manualLayout>
                  <c:x val="0.12704567665739588"/>
                  <c:y val="-0.13910817420912544"/>
                </c:manualLayout>
              </c:layout>
              <c:spPr/>
              <c:txPr>
                <a:bodyPr/>
                <a:lstStyle/>
                <a:p>
                  <a:pPr>
                    <a:defRPr sz="1400" b="1">
                      <a:solidFill>
                        <a:schemeClr val="tx1"/>
                      </a:solidFill>
                      <a:latin typeface="Times New Roman" pitchFamily="18" charset="0"/>
                      <a:cs typeface="Times New Roman" pitchFamily="18" charset="0"/>
                    </a:defRPr>
                  </a:pPr>
                  <a:endParaRPr lang="ru-RU"/>
                </a:p>
              </c:txPr>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D55B-455F-851B-AA8F7A84435B}"/>
                </c:ext>
              </c:extLst>
            </c:dLbl>
            <c:dLbl>
              <c:idx val="1"/>
              <c:layout>
                <c:manualLayout>
                  <c:x val="1.9430515253484076E-2"/>
                  <c:y val="-3.477704355228145E-2"/>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D55B-455F-851B-AA8F7A84435B}"/>
                </c:ext>
              </c:extLst>
            </c:dLbl>
            <c:dLbl>
              <c:idx val="3"/>
              <c:layout>
                <c:manualLayout>
                  <c:x val="-0.14264210756243656"/>
                  <c:y val="-7.5766033820968248E-2"/>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D55B-455F-851B-AA8F7A84435B}"/>
                </c:ext>
              </c:extLst>
            </c:dLbl>
            <c:dLbl>
              <c:idx val="4"/>
              <c:layout>
                <c:manualLayout>
                  <c:x val="-0.1807622834750941"/>
                  <c:y val="-0.13454451852767532"/>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D55B-455F-851B-AA8F7A84435B}"/>
                </c:ext>
              </c:extLst>
            </c:dLbl>
            <c:dLbl>
              <c:idx val="5"/>
              <c:layout>
                <c:manualLayout>
                  <c:x val="-9.1173956189425281E-2"/>
                  <c:y val="-0.13939081103664538"/>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4-D55B-455F-851B-AA8F7A84435B}"/>
                </c:ext>
              </c:extLst>
            </c:dLbl>
            <c:dLbl>
              <c:idx val="6"/>
              <c:layout>
                <c:manualLayout>
                  <c:x val="2.0925170272982851E-2"/>
                  <c:y val="-0.13406804564751021"/>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D55B-455F-851B-AA8F7A84435B}"/>
                </c:ext>
              </c:extLst>
            </c:dLbl>
            <c:spPr>
              <a:noFill/>
              <a:ln>
                <a:noFill/>
              </a:ln>
              <a:effectLst/>
            </c:spPr>
            <c:txPr>
              <a:bodyPr/>
              <a:lstStyle/>
              <a:p>
                <a:pPr>
                  <a:defRPr sz="1400" b="1">
                    <a:latin typeface="Times New Roman" pitchFamily="18" charset="0"/>
                    <a:cs typeface="Times New Roman" pitchFamily="18" charset="0"/>
                  </a:defRPr>
                </a:pPr>
                <a:endParaRPr lang="ru-RU"/>
              </a:p>
            </c:txPr>
            <c:showLegendKey val="0"/>
            <c:showVal val="1"/>
            <c:showCatName val="0"/>
            <c:showSerName val="0"/>
            <c:showPercent val="1"/>
            <c:showBubbleSize val="0"/>
            <c:showLeaderLines val="1"/>
            <c:extLst>
              <c:ext xmlns:c15="http://schemas.microsoft.com/office/drawing/2012/chart" uri="{CE6537A1-D6FC-4f65-9D91-7224C49458BB}">
                <c15:layout/>
              </c:ext>
            </c:extLst>
          </c:dLbls>
          <c:cat>
            <c:strRef>
              <c:f>Лист1!$A$2:$A$9</c:f>
              <c:strCache>
                <c:ptCount val="8"/>
                <c:pt idx="0">
                  <c:v>Общегосудратственная деятельность </c:v>
                </c:pt>
                <c:pt idx="1">
                  <c:v>ЖКХ</c:v>
                </c:pt>
                <c:pt idx="2">
                  <c:v>Образование</c:v>
                </c:pt>
                <c:pt idx="3">
                  <c:v>Физкультура, культура и СМИ</c:v>
                </c:pt>
                <c:pt idx="4">
                  <c:v>Социальная политика</c:v>
                </c:pt>
                <c:pt idx="5">
                  <c:v>Национальная экономика</c:v>
                </c:pt>
                <c:pt idx="6">
                  <c:v>Охрана окружающей среды</c:v>
                </c:pt>
                <c:pt idx="7">
                  <c:v>Прочие </c:v>
                </c:pt>
              </c:strCache>
            </c:strRef>
          </c:cat>
          <c:val>
            <c:numRef>
              <c:f>Лист1!$B$2:$B$9</c:f>
              <c:numCache>
                <c:formatCode>#,##0.0</c:formatCode>
                <c:ptCount val="8"/>
                <c:pt idx="0">
                  <c:v>18922.2</c:v>
                </c:pt>
                <c:pt idx="1">
                  <c:v>9120.4</c:v>
                </c:pt>
                <c:pt idx="2">
                  <c:v>36589.1</c:v>
                </c:pt>
                <c:pt idx="3">
                  <c:v>4344.5</c:v>
                </c:pt>
                <c:pt idx="4">
                  <c:v>3551</c:v>
                </c:pt>
                <c:pt idx="5">
                  <c:v>5042.3999999999996</c:v>
                </c:pt>
                <c:pt idx="6">
                  <c:v>453</c:v>
                </c:pt>
                <c:pt idx="7">
                  <c:v>0.50000000000909495</c:v>
                </c:pt>
              </c:numCache>
            </c:numRef>
          </c:val>
          <c:extLst>
            <c:ext xmlns:c16="http://schemas.microsoft.com/office/drawing/2014/chart" uri="{C3380CC4-5D6E-409C-BE32-E72D297353CC}">
              <c16:uniqueId val="{00000006-D55B-455F-851B-AA8F7A84435B}"/>
            </c:ext>
          </c:extLst>
        </c:ser>
        <c:dLbls>
          <c:showLegendKey val="0"/>
          <c:showVal val="0"/>
          <c:showCatName val="0"/>
          <c:showSerName val="0"/>
          <c:showPercent val="1"/>
          <c:showBubbleSize val="0"/>
          <c:showLeaderLines val="1"/>
        </c:dLbls>
        <c:firstSliceAng val="0"/>
        <c:holeSize val="50"/>
      </c:doughnutChart>
      <c:spPr>
        <a:scene3d>
          <a:camera prst="orthographicFront"/>
          <a:lightRig rig="threePt" dir="t"/>
        </a:scene3d>
      </c:spPr>
    </c:plotArea>
    <c:legend>
      <c:legendPos val="r"/>
      <c:layout>
        <c:manualLayout>
          <c:xMode val="edge"/>
          <c:yMode val="edge"/>
          <c:x val="0.66036953991929337"/>
          <c:y val="9.7985787181705947E-2"/>
          <c:w val="0.33514649502221033"/>
          <c:h val="0.87855066182004815"/>
        </c:manualLayout>
      </c:layout>
      <c:overlay val="0"/>
    </c:legend>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31469309199071249"/>
          <c:y val="2.9717195258352404E-2"/>
          <c:w val="0.44148747711505443"/>
          <c:h val="0.94551847535968725"/>
        </c:manualLayout>
      </c:layout>
      <c:bar3DChart>
        <c:barDir val="bar"/>
        <c:grouping val="stacked"/>
        <c:varyColors val="0"/>
        <c:ser>
          <c:idx val="0"/>
          <c:order val="0"/>
          <c:tx>
            <c:strRef>
              <c:f>Лист1!$B$1</c:f>
              <c:strCache>
                <c:ptCount val="1"/>
                <c:pt idx="0">
                  <c:v>Районный бюджет</c:v>
                </c:pt>
              </c:strCache>
            </c:strRef>
          </c:tx>
          <c:invertIfNegative val="0"/>
          <c:dLbls>
            <c:spPr>
              <a:noFill/>
              <a:ln>
                <a:noFill/>
              </a:ln>
              <a:effectLst/>
            </c:spPr>
            <c:txPr>
              <a:bodyPr/>
              <a:lstStyle/>
              <a:p>
                <a:pPr>
                  <a:defRPr>
                    <a:solidFill>
                      <a:srgbClr val="FF0000"/>
                    </a:solidFill>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Лист1!$A$2:$A$10</c:f>
              <c:strCache>
                <c:ptCount val="9"/>
                <c:pt idx="0">
                  <c:v>Общегосударственная деятельность</c:v>
                </c:pt>
                <c:pt idx="1">
                  <c:v>ЖКХ</c:v>
                </c:pt>
                <c:pt idx="2">
                  <c:v>Физкультура</c:v>
                </c:pt>
                <c:pt idx="3">
                  <c:v>Культура</c:v>
                </c:pt>
                <c:pt idx="4">
                  <c:v>Образование</c:v>
                </c:pt>
                <c:pt idx="5">
                  <c:v>Социальная политика</c:v>
                </c:pt>
                <c:pt idx="6">
                  <c:v>Национальная оборона</c:v>
                </c:pt>
                <c:pt idx="7">
                  <c:v>Национальная экономика</c:v>
                </c:pt>
                <c:pt idx="8">
                  <c:v>Охрана окружающей среды</c:v>
                </c:pt>
              </c:strCache>
            </c:strRef>
          </c:cat>
          <c:val>
            <c:numRef>
              <c:f>Лист1!$B$2:$B$10</c:f>
              <c:numCache>
                <c:formatCode>0.0</c:formatCode>
                <c:ptCount val="9"/>
                <c:pt idx="0">
                  <c:v>84.8</c:v>
                </c:pt>
                <c:pt idx="1">
                  <c:v>100</c:v>
                </c:pt>
                <c:pt idx="2" formatCode="General">
                  <c:v>100</c:v>
                </c:pt>
                <c:pt idx="3" formatCode="General">
                  <c:v>100</c:v>
                </c:pt>
                <c:pt idx="4" formatCode="General">
                  <c:v>100</c:v>
                </c:pt>
                <c:pt idx="5" formatCode="General">
                  <c:v>100</c:v>
                </c:pt>
                <c:pt idx="6" formatCode="General">
                  <c:v>100</c:v>
                </c:pt>
                <c:pt idx="7" formatCode="General">
                  <c:v>100</c:v>
                </c:pt>
                <c:pt idx="8" formatCode="General">
                  <c:v>100</c:v>
                </c:pt>
              </c:numCache>
            </c:numRef>
          </c:val>
          <c:extLst>
            <c:ext xmlns:c16="http://schemas.microsoft.com/office/drawing/2014/chart" uri="{C3380CC4-5D6E-409C-BE32-E72D297353CC}">
              <c16:uniqueId val="{00000000-0CED-4BA6-934A-ED6F453F5944}"/>
            </c:ext>
          </c:extLst>
        </c:ser>
        <c:ser>
          <c:idx val="1"/>
          <c:order val="1"/>
          <c:tx>
            <c:strRef>
              <c:f>Лист1!$C$1</c:f>
              <c:strCache>
                <c:ptCount val="1"/>
                <c:pt idx="0">
                  <c:v>Бюджеты первичного уровня</c:v>
                </c:pt>
              </c:strCache>
            </c:strRef>
          </c:tx>
          <c:invertIfNegative val="0"/>
          <c:dLbls>
            <c:spPr>
              <a:noFill/>
              <a:ln>
                <a:noFill/>
              </a:ln>
              <a:effectLst/>
            </c:spPr>
            <c:txPr>
              <a:bodyPr/>
              <a:lstStyle/>
              <a:p>
                <a:pPr>
                  <a:defRPr>
                    <a:solidFill>
                      <a:srgbClr val="FFFF00"/>
                    </a:solidFill>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Лист1!$A$2:$A$10</c:f>
              <c:strCache>
                <c:ptCount val="9"/>
                <c:pt idx="0">
                  <c:v>Общегосударственная деятельность</c:v>
                </c:pt>
                <c:pt idx="1">
                  <c:v>ЖКХ</c:v>
                </c:pt>
                <c:pt idx="2">
                  <c:v>Физкультура</c:v>
                </c:pt>
                <c:pt idx="3">
                  <c:v>Культура</c:v>
                </c:pt>
                <c:pt idx="4">
                  <c:v>Образование</c:v>
                </c:pt>
                <c:pt idx="5">
                  <c:v>Социальная политика</c:v>
                </c:pt>
                <c:pt idx="6">
                  <c:v>Национальная оборона</c:v>
                </c:pt>
                <c:pt idx="7">
                  <c:v>Национальная экономика</c:v>
                </c:pt>
                <c:pt idx="8">
                  <c:v>Охрана окружающей среды</c:v>
                </c:pt>
              </c:strCache>
            </c:strRef>
          </c:cat>
          <c:val>
            <c:numRef>
              <c:f>Лист1!$C$2:$C$10</c:f>
              <c:numCache>
                <c:formatCode>0.0</c:formatCode>
                <c:ptCount val="9"/>
                <c:pt idx="0">
                  <c:v>15.2</c:v>
                </c:pt>
              </c:numCache>
            </c:numRef>
          </c:val>
          <c:extLst>
            <c:ext xmlns:c16="http://schemas.microsoft.com/office/drawing/2014/chart" uri="{C3380CC4-5D6E-409C-BE32-E72D297353CC}">
              <c16:uniqueId val="{00000001-0CED-4BA6-934A-ED6F453F5944}"/>
            </c:ext>
          </c:extLst>
        </c:ser>
        <c:dLbls>
          <c:showLegendKey val="0"/>
          <c:showVal val="0"/>
          <c:showCatName val="0"/>
          <c:showSerName val="0"/>
          <c:showPercent val="0"/>
          <c:showBubbleSize val="0"/>
        </c:dLbls>
        <c:gapWidth val="150"/>
        <c:shape val="cylinder"/>
        <c:axId val="67293184"/>
        <c:axId val="67294720"/>
        <c:axId val="0"/>
      </c:bar3DChart>
      <c:catAx>
        <c:axId val="67293184"/>
        <c:scaling>
          <c:orientation val="minMax"/>
        </c:scaling>
        <c:delete val="0"/>
        <c:axPos val="l"/>
        <c:numFmt formatCode="General" sourceLinked="0"/>
        <c:majorTickMark val="out"/>
        <c:minorTickMark val="none"/>
        <c:tickLblPos val="nextTo"/>
        <c:txPr>
          <a:bodyPr/>
          <a:lstStyle/>
          <a:p>
            <a:pPr>
              <a:defRPr sz="1500"/>
            </a:pPr>
            <a:endParaRPr lang="ru-RU"/>
          </a:p>
        </c:txPr>
        <c:crossAx val="67294720"/>
        <c:crosses val="autoZero"/>
        <c:auto val="1"/>
        <c:lblAlgn val="ctr"/>
        <c:lblOffset val="100"/>
        <c:noMultiLvlLbl val="0"/>
      </c:catAx>
      <c:valAx>
        <c:axId val="67294720"/>
        <c:scaling>
          <c:orientation val="minMax"/>
        </c:scaling>
        <c:delete val="1"/>
        <c:axPos val="b"/>
        <c:majorGridlines/>
        <c:numFmt formatCode="0.0" sourceLinked="1"/>
        <c:majorTickMark val="out"/>
        <c:minorTickMark val="none"/>
        <c:tickLblPos val="nextTo"/>
        <c:crossAx val="67293184"/>
        <c:crosses val="autoZero"/>
        <c:crossBetween val="between"/>
      </c:valAx>
    </c:plotArea>
    <c:legend>
      <c:legendPos val="r"/>
      <c:layout>
        <c:manualLayout>
          <c:xMode val="edge"/>
          <c:yMode val="edge"/>
          <c:x val="0.74728799974605997"/>
          <c:y val="0.18454729245932022"/>
          <c:w val="0.24381943089423305"/>
          <c:h val="0.54918312812089054"/>
        </c:manualLayout>
      </c:layout>
      <c:overlay val="0"/>
    </c:legend>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44731744781971E-2"/>
          <c:y val="2.9305708536652902E-2"/>
          <c:w val="0.59271119634050318"/>
          <c:h val="0.94381957221357327"/>
        </c:manualLayout>
      </c:layout>
      <c:pieChart>
        <c:varyColors val="1"/>
        <c:ser>
          <c:idx val="0"/>
          <c:order val="0"/>
          <c:tx>
            <c:strRef>
              <c:f>Лист1!$B$1</c:f>
              <c:strCache>
                <c:ptCount val="1"/>
                <c:pt idx="0">
                  <c:v>Продажи</c:v>
                </c:pt>
              </c:strCache>
            </c:strRef>
          </c:tx>
          <c:explosion val="25"/>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Лист1!$A$2:$A$10</c:f>
              <c:strCache>
                <c:ptCount val="9"/>
                <c:pt idx="0">
                  <c:v>Общегосударственная деятельность</c:v>
                </c:pt>
                <c:pt idx="1">
                  <c:v>ЖКХ</c:v>
                </c:pt>
                <c:pt idx="2">
                  <c:v>Физкультура</c:v>
                </c:pt>
                <c:pt idx="3">
                  <c:v>Культура</c:v>
                </c:pt>
                <c:pt idx="4">
                  <c:v>Образование</c:v>
                </c:pt>
                <c:pt idx="5">
                  <c:v>Социальная политика</c:v>
                </c:pt>
                <c:pt idx="6">
                  <c:v>Национальная экономика</c:v>
                </c:pt>
                <c:pt idx="7">
                  <c:v>Национальная оборона</c:v>
                </c:pt>
                <c:pt idx="8">
                  <c:v>Охрана окружающей среды</c:v>
                </c:pt>
              </c:strCache>
            </c:strRef>
          </c:cat>
          <c:val>
            <c:numRef>
              <c:f>Лист1!$B$2:$B$10</c:f>
              <c:numCache>
                <c:formatCode>0.0</c:formatCode>
                <c:ptCount val="9"/>
                <c:pt idx="0">
                  <c:v>24.2</c:v>
                </c:pt>
                <c:pt idx="1">
                  <c:v>11.7</c:v>
                </c:pt>
                <c:pt idx="2">
                  <c:v>0.9</c:v>
                </c:pt>
                <c:pt idx="3">
                  <c:v>4.5999999999999996</c:v>
                </c:pt>
                <c:pt idx="4">
                  <c:v>46.9</c:v>
                </c:pt>
                <c:pt idx="5">
                  <c:v>4.5999999999999996</c:v>
                </c:pt>
                <c:pt idx="6">
                  <c:v>6.4</c:v>
                </c:pt>
                <c:pt idx="7">
                  <c:v>0.1</c:v>
                </c:pt>
                <c:pt idx="8">
                  <c:v>0.6</c:v>
                </c:pt>
              </c:numCache>
            </c:numRef>
          </c:val>
          <c:extLst>
            <c:ext xmlns:c16="http://schemas.microsoft.com/office/drawing/2014/chart" uri="{C3380CC4-5D6E-409C-BE32-E72D297353CC}">
              <c16:uniqueId val="{00000000-B221-492F-8BE1-BDFD3DC85ABE}"/>
            </c:ext>
          </c:extLst>
        </c:ser>
        <c:dLbls>
          <c:showLegendKey val="0"/>
          <c:showVal val="0"/>
          <c:showCatName val="0"/>
          <c:showSerName val="0"/>
          <c:showPercent val="0"/>
          <c:showBubbleSize val="0"/>
          <c:showLeaderLines val="1"/>
        </c:dLbls>
        <c:firstSliceAng val="0"/>
      </c:pieChart>
    </c:plotArea>
    <c:legend>
      <c:legendPos val="r"/>
      <c:layout/>
      <c:overlay val="0"/>
      <c:txPr>
        <a:bodyPr/>
        <a:lstStyle/>
        <a:p>
          <a:pPr>
            <a:defRPr sz="14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9.9409244383474298E-3"/>
          <c:y val="0.12277954656484133"/>
          <c:w val="0.68975367471247151"/>
          <c:h val="0.86093896720760099"/>
        </c:manualLayout>
      </c:layout>
      <c:pie3DChart>
        <c:varyColors val="1"/>
        <c:ser>
          <c:idx val="0"/>
          <c:order val="0"/>
          <c:tx>
            <c:strRef>
              <c:f>Лист1!$B$1</c:f>
              <c:strCache>
                <c:ptCount val="1"/>
                <c:pt idx="0">
                  <c:v>Продажи</c:v>
                </c:pt>
              </c:strCache>
            </c:strRef>
          </c:tx>
          <c:explosion val="22"/>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Лист1!$A$2:$A$7</c:f>
              <c:strCache>
                <c:ptCount val="6"/>
                <c:pt idx="0">
                  <c:v>Зарплата и начисления</c:v>
                </c:pt>
                <c:pt idx="1">
                  <c:v>Субсидии </c:v>
                </c:pt>
                <c:pt idx="2">
                  <c:v>Коммунальные услуги</c:v>
                </c:pt>
                <c:pt idx="3">
                  <c:v>Прочие расходы</c:v>
                </c:pt>
                <c:pt idx="4">
                  <c:v>Питание</c:v>
                </c:pt>
                <c:pt idx="5">
                  <c:v>Текущие бюджетные трансферты населению</c:v>
                </c:pt>
              </c:strCache>
            </c:strRef>
          </c:cat>
          <c:val>
            <c:numRef>
              <c:f>Лист1!$B$2:$B$7</c:f>
              <c:numCache>
                <c:formatCode>0.0</c:formatCode>
                <c:ptCount val="6"/>
                <c:pt idx="0">
                  <c:v>50.9</c:v>
                </c:pt>
                <c:pt idx="1">
                  <c:v>9.3000000000000007</c:v>
                </c:pt>
                <c:pt idx="2">
                  <c:v>7.8</c:v>
                </c:pt>
                <c:pt idx="3">
                  <c:v>26.8</c:v>
                </c:pt>
                <c:pt idx="4">
                  <c:v>3.3</c:v>
                </c:pt>
                <c:pt idx="5">
                  <c:v>1.9</c:v>
                </c:pt>
              </c:numCache>
            </c:numRef>
          </c:val>
          <c:extLst>
            <c:ext xmlns:c16="http://schemas.microsoft.com/office/drawing/2014/chart" uri="{C3380CC4-5D6E-409C-BE32-E72D297353CC}">
              <c16:uniqueId val="{00000000-D0E5-4FB2-A8D7-5A144E2FE82C}"/>
            </c:ext>
          </c:extLst>
        </c:ser>
        <c:dLbls>
          <c:showLegendKey val="0"/>
          <c:showVal val="0"/>
          <c:showCatName val="0"/>
          <c:showSerName val="0"/>
          <c:showPercent val="0"/>
          <c:showBubbleSize val="0"/>
          <c:showLeaderLines val="1"/>
        </c:dLbls>
      </c:pie3DChart>
    </c:plotArea>
    <c:legend>
      <c:legendPos val="r"/>
      <c:layout>
        <c:manualLayout>
          <c:xMode val="edge"/>
          <c:yMode val="edge"/>
          <c:x val="0.7291608903358564"/>
          <c:y val="2.026673228346456E-2"/>
          <c:w val="0.25833917004390816"/>
          <c:h val="0.95659153543307085"/>
        </c:manualLayout>
      </c:layout>
      <c:overlay val="0"/>
      <c:txPr>
        <a:bodyPr/>
        <a:lstStyle/>
        <a:p>
          <a:pPr>
            <a:defRPr sz="1400"/>
          </a:pPr>
          <a:endParaRPr lang="ru-RU"/>
        </a:p>
      </c:txPr>
    </c:legend>
    <c:plotVisOnly val="1"/>
    <c:dispBlanksAs val="gap"/>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2F44F8-6D1E-4D58-A006-00710556EC6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ru-RU"/>
        </a:p>
      </dgm:t>
    </dgm:pt>
    <dgm:pt modelId="{B7320930-5741-4399-A3B3-69FE3D28DA20}">
      <dgm:prSet phldrT="[Текст]">
        <dgm:style>
          <a:lnRef idx="0">
            <a:schemeClr val="accent1"/>
          </a:lnRef>
          <a:fillRef idx="3">
            <a:schemeClr val="accent1"/>
          </a:fillRef>
          <a:effectRef idx="3">
            <a:schemeClr val="accent1"/>
          </a:effectRef>
          <a:fontRef idx="minor">
            <a:schemeClr val="lt1"/>
          </a:fontRef>
        </dgm:style>
      </dgm:prSet>
      <dgm:spPr/>
      <dgm:t>
        <a:bodyPr vert="vert"/>
        <a:lstStyle/>
        <a:p>
          <a:r>
            <a:rPr lang="ru-RU" dirty="0" smtClean="0"/>
            <a:t>Всего </a:t>
          </a:r>
        </a:p>
        <a:p>
          <a:r>
            <a:rPr lang="en-US" dirty="0" smtClean="0"/>
            <a:t>83</a:t>
          </a:r>
          <a:r>
            <a:rPr lang="ru-RU" dirty="0" smtClean="0"/>
            <a:t> </a:t>
          </a:r>
          <a:r>
            <a:rPr lang="en-US" dirty="0" smtClean="0"/>
            <a:t>320</a:t>
          </a:r>
          <a:r>
            <a:rPr lang="ru-RU" dirty="0" smtClean="0"/>
            <a:t>,</a:t>
          </a:r>
          <a:r>
            <a:rPr lang="en-US" dirty="0" smtClean="0"/>
            <a:t>1</a:t>
          </a:r>
          <a:r>
            <a:rPr lang="ru-RU" dirty="0" smtClean="0"/>
            <a:t> </a:t>
          </a:r>
          <a:endParaRPr lang="ru-RU" dirty="0"/>
        </a:p>
      </dgm:t>
    </dgm:pt>
    <dgm:pt modelId="{317FC2E8-5404-4A29-9307-DDC4B4AAC01A}" type="parTrans" cxnId="{771BA2CE-FAF2-4E00-B91B-DDE38E5CD6B1}">
      <dgm:prSet/>
      <dgm:spPr/>
      <dgm:t>
        <a:bodyPr/>
        <a:lstStyle/>
        <a:p>
          <a:endParaRPr lang="ru-RU"/>
        </a:p>
      </dgm:t>
    </dgm:pt>
    <dgm:pt modelId="{E1FE35A7-A663-4961-9CD9-AFAB5B635A41}" type="sibTrans" cxnId="{771BA2CE-FAF2-4E00-B91B-DDE38E5CD6B1}">
      <dgm:prSet/>
      <dgm:spPr/>
      <dgm:t>
        <a:bodyPr/>
        <a:lstStyle/>
        <a:p>
          <a:endParaRPr lang="ru-RU"/>
        </a:p>
      </dgm:t>
    </dgm:pt>
    <dgm:pt modelId="{5B9B0EEE-043D-4279-B09A-2A3C17E281B6}">
      <dgm:prSet phldrT="[Текст]">
        <dgm:style>
          <a:lnRef idx="0">
            <a:schemeClr val="accent3"/>
          </a:lnRef>
          <a:fillRef idx="3">
            <a:schemeClr val="accent3"/>
          </a:fillRef>
          <a:effectRef idx="3">
            <a:schemeClr val="accent3"/>
          </a:effectRef>
          <a:fontRef idx="minor">
            <a:schemeClr val="lt1"/>
          </a:fontRef>
        </dgm:style>
      </dgm:prSet>
      <dgm:spPr/>
      <dgm:t>
        <a:bodyPr/>
        <a:lstStyle/>
        <a:p>
          <a:r>
            <a:rPr lang="ru-RU" dirty="0" smtClean="0"/>
            <a:t>Налоговые доходы – </a:t>
          </a:r>
        </a:p>
        <a:p>
          <a:r>
            <a:rPr lang="en-US" dirty="0" smtClean="0"/>
            <a:t>76 293,0</a:t>
          </a:r>
          <a:r>
            <a:rPr lang="ru-RU" dirty="0" smtClean="0"/>
            <a:t>; 9</a:t>
          </a:r>
          <a:r>
            <a:rPr lang="en-US" dirty="0" smtClean="0"/>
            <a:t>1</a:t>
          </a:r>
          <a:r>
            <a:rPr lang="ru-RU" dirty="0" smtClean="0"/>
            <a:t>,</a:t>
          </a:r>
          <a:r>
            <a:rPr lang="en-US" dirty="0" smtClean="0"/>
            <a:t>6</a:t>
          </a:r>
          <a:r>
            <a:rPr lang="ru-RU" dirty="0" smtClean="0"/>
            <a:t> </a:t>
          </a:r>
          <a:r>
            <a:rPr lang="ru-RU" dirty="0" smtClean="0"/>
            <a:t>% </a:t>
          </a:r>
          <a:endParaRPr lang="ru-RU" dirty="0"/>
        </a:p>
      </dgm:t>
    </dgm:pt>
    <dgm:pt modelId="{E0D7C5BD-0060-4B24-910D-9DB20268285C}" type="parTrans" cxnId="{349A44C9-4579-486F-A3E8-1EBF9A6D790F}">
      <dgm:prSet/>
      <dgm:spPr/>
      <dgm:t>
        <a:bodyPr/>
        <a:lstStyle/>
        <a:p>
          <a:endParaRPr lang="ru-RU"/>
        </a:p>
      </dgm:t>
    </dgm:pt>
    <dgm:pt modelId="{0972F534-F8B6-4D9F-ADFA-D16171B64C7E}" type="sibTrans" cxnId="{349A44C9-4579-486F-A3E8-1EBF9A6D790F}">
      <dgm:prSet/>
      <dgm:spPr/>
      <dgm:t>
        <a:bodyPr/>
        <a:lstStyle/>
        <a:p>
          <a:endParaRPr lang="ru-RU"/>
        </a:p>
      </dgm:t>
    </dgm:pt>
    <dgm:pt modelId="{FA0FBF0E-0B07-466B-ACF1-C59210C5D2FE}">
      <dgm:prSet phldrT="[Текст]">
        <dgm:style>
          <a:lnRef idx="1">
            <a:schemeClr val="accent4"/>
          </a:lnRef>
          <a:fillRef idx="3">
            <a:schemeClr val="accent4"/>
          </a:fillRef>
          <a:effectRef idx="2">
            <a:schemeClr val="accent4"/>
          </a:effectRef>
          <a:fontRef idx="minor">
            <a:schemeClr val="lt1"/>
          </a:fontRef>
        </dgm:style>
      </dgm:prSet>
      <dgm:spPr>
        <a:scene3d>
          <a:camera prst="orthographicFront">
            <a:rot lat="0" lon="0" rev="0"/>
          </a:camera>
          <a:lightRig rig="balanced" dir="tr"/>
        </a:scene3d>
        <a:sp3d prstMaterial="matte">
          <a:bevelT w="19050" h="38100"/>
        </a:sp3d>
      </dgm:spPr>
      <dgm:t>
        <a:bodyPr/>
        <a:lstStyle/>
        <a:p>
          <a:r>
            <a:rPr lang="ru-RU" dirty="0" smtClean="0"/>
            <a:t>Неналоговые доходы – </a:t>
          </a:r>
        </a:p>
        <a:p>
          <a:r>
            <a:rPr lang="en-US" dirty="0" smtClean="0"/>
            <a:t>4</a:t>
          </a:r>
          <a:r>
            <a:rPr lang="ru-RU" dirty="0" smtClean="0"/>
            <a:t> </a:t>
          </a:r>
          <a:r>
            <a:rPr lang="en-US" dirty="0" smtClean="0"/>
            <a:t>004</a:t>
          </a:r>
          <a:r>
            <a:rPr lang="ru-RU" dirty="0" smtClean="0"/>
            <a:t>,</a:t>
          </a:r>
          <a:r>
            <a:rPr lang="en-US" dirty="0" smtClean="0"/>
            <a:t>9</a:t>
          </a:r>
          <a:r>
            <a:rPr lang="ru-RU" dirty="0" smtClean="0"/>
            <a:t>; </a:t>
          </a:r>
          <a:r>
            <a:rPr lang="en-US" dirty="0" smtClean="0"/>
            <a:t>4</a:t>
          </a:r>
          <a:r>
            <a:rPr lang="ru-RU" dirty="0" smtClean="0"/>
            <a:t>,</a:t>
          </a:r>
          <a:r>
            <a:rPr lang="en-US" dirty="0" smtClean="0"/>
            <a:t>8</a:t>
          </a:r>
          <a:r>
            <a:rPr lang="ru-RU" dirty="0" smtClean="0"/>
            <a:t> </a:t>
          </a:r>
          <a:r>
            <a:rPr lang="ru-RU" dirty="0" smtClean="0"/>
            <a:t>% </a:t>
          </a:r>
          <a:endParaRPr lang="ru-RU" dirty="0"/>
        </a:p>
      </dgm:t>
    </dgm:pt>
    <dgm:pt modelId="{466AD1CA-D6E4-423B-8793-6ADE06F0759A}" type="parTrans" cxnId="{7F0D03D0-4C1C-4BF7-948D-1E8EC1DF3538}">
      <dgm:prSet/>
      <dgm:spPr/>
      <dgm:t>
        <a:bodyPr/>
        <a:lstStyle/>
        <a:p>
          <a:endParaRPr lang="ru-RU"/>
        </a:p>
      </dgm:t>
    </dgm:pt>
    <dgm:pt modelId="{09E04584-A5E7-457F-A27F-B1DABE9BF3D5}" type="sibTrans" cxnId="{7F0D03D0-4C1C-4BF7-948D-1E8EC1DF3538}">
      <dgm:prSet/>
      <dgm:spPr/>
      <dgm:t>
        <a:bodyPr/>
        <a:lstStyle/>
        <a:p>
          <a:endParaRPr lang="ru-RU"/>
        </a:p>
      </dgm:t>
    </dgm:pt>
    <dgm:pt modelId="{07D72284-D1EF-44BF-AFE0-F0CF6DDE6F13}">
      <dgm:prSet phldrT="[Текст]">
        <dgm:style>
          <a:lnRef idx="1">
            <a:schemeClr val="accent5"/>
          </a:lnRef>
          <a:fillRef idx="2">
            <a:schemeClr val="accent5"/>
          </a:fillRef>
          <a:effectRef idx="1">
            <a:schemeClr val="accent5"/>
          </a:effectRef>
          <a:fontRef idx="minor">
            <a:schemeClr val="dk1"/>
          </a:fontRef>
        </dgm:style>
      </dgm:prSet>
      <dgm:spPr>
        <a:scene3d>
          <a:camera prst="orthographicFront"/>
          <a:lightRig rig="threePt" dir="t"/>
        </a:scene3d>
        <a:sp3d>
          <a:bevelT/>
        </a:sp3d>
      </dgm:spPr>
      <dgm:t>
        <a:bodyPr/>
        <a:lstStyle/>
        <a:p>
          <a:r>
            <a:rPr lang="ru-RU" dirty="0" smtClean="0"/>
            <a:t>Безвозмездные поступления – </a:t>
          </a:r>
        </a:p>
        <a:p>
          <a:r>
            <a:rPr lang="en-US" dirty="0" smtClean="0"/>
            <a:t>3</a:t>
          </a:r>
          <a:r>
            <a:rPr lang="ru-RU" dirty="0" smtClean="0"/>
            <a:t> 0</a:t>
          </a:r>
          <a:r>
            <a:rPr lang="en-US" dirty="0" smtClean="0"/>
            <a:t>22</a:t>
          </a:r>
          <a:r>
            <a:rPr lang="ru-RU" dirty="0" smtClean="0"/>
            <a:t>,</a:t>
          </a:r>
          <a:r>
            <a:rPr lang="en-US" dirty="0" smtClean="0"/>
            <a:t>2</a:t>
          </a:r>
          <a:r>
            <a:rPr lang="ru-RU" dirty="0" smtClean="0"/>
            <a:t>; </a:t>
          </a:r>
          <a:r>
            <a:rPr lang="en-US" dirty="0" smtClean="0"/>
            <a:t>3</a:t>
          </a:r>
          <a:r>
            <a:rPr lang="ru-RU" dirty="0" smtClean="0"/>
            <a:t>,</a:t>
          </a:r>
          <a:r>
            <a:rPr lang="en-US" dirty="0" smtClean="0"/>
            <a:t>6</a:t>
          </a:r>
          <a:r>
            <a:rPr lang="ru-RU" dirty="0" smtClean="0"/>
            <a:t> </a:t>
          </a:r>
          <a:r>
            <a:rPr lang="ru-RU" dirty="0" smtClean="0"/>
            <a:t>% </a:t>
          </a:r>
          <a:endParaRPr lang="ru-RU" dirty="0"/>
        </a:p>
      </dgm:t>
    </dgm:pt>
    <dgm:pt modelId="{A6769A38-813E-4859-93C0-E35677C59F29}" type="parTrans" cxnId="{9A0C5A35-52C3-41EF-8D08-9993CF42130B}">
      <dgm:prSet/>
      <dgm:spPr/>
      <dgm:t>
        <a:bodyPr/>
        <a:lstStyle/>
        <a:p>
          <a:endParaRPr lang="ru-RU"/>
        </a:p>
      </dgm:t>
    </dgm:pt>
    <dgm:pt modelId="{0C6F870D-1CB4-4E82-92C6-82608E61E8FB}" type="sibTrans" cxnId="{9A0C5A35-52C3-41EF-8D08-9993CF42130B}">
      <dgm:prSet/>
      <dgm:spPr/>
      <dgm:t>
        <a:bodyPr/>
        <a:lstStyle/>
        <a:p>
          <a:endParaRPr lang="ru-RU"/>
        </a:p>
      </dgm:t>
    </dgm:pt>
    <dgm:pt modelId="{82F6E66B-C3E7-46B0-8D49-30FA66C8F893}" type="pres">
      <dgm:prSet presAssocID="{0C2F44F8-6D1E-4D58-A006-00710556EC6E}" presName="Name0" presStyleCnt="0">
        <dgm:presLayoutVars>
          <dgm:chPref val="1"/>
          <dgm:dir/>
          <dgm:animOne val="branch"/>
          <dgm:animLvl val="lvl"/>
          <dgm:resizeHandles val="exact"/>
        </dgm:presLayoutVars>
      </dgm:prSet>
      <dgm:spPr/>
      <dgm:t>
        <a:bodyPr/>
        <a:lstStyle/>
        <a:p>
          <a:endParaRPr lang="ru-RU"/>
        </a:p>
      </dgm:t>
    </dgm:pt>
    <dgm:pt modelId="{08E1BFC7-EA97-41B3-AD3C-29E2926B7E84}" type="pres">
      <dgm:prSet presAssocID="{B7320930-5741-4399-A3B3-69FE3D28DA20}" presName="root1" presStyleCnt="0"/>
      <dgm:spPr/>
    </dgm:pt>
    <dgm:pt modelId="{3C1E52E3-40C3-4D36-82B6-272D44DE2D49}" type="pres">
      <dgm:prSet presAssocID="{B7320930-5741-4399-A3B3-69FE3D28DA20}" presName="LevelOneTextNode" presStyleLbl="node0" presStyleIdx="0" presStyleCnt="1" custScaleX="429900">
        <dgm:presLayoutVars>
          <dgm:chPref val="3"/>
        </dgm:presLayoutVars>
      </dgm:prSet>
      <dgm:spPr/>
      <dgm:t>
        <a:bodyPr/>
        <a:lstStyle/>
        <a:p>
          <a:endParaRPr lang="ru-RU"/>
        </a:p>
      </dgm:t>
    </dgm:pt>
    <dgm:pt modelId="{311438E5-B0BD-4AFE-90B5-4564624ED208}" type="pres">
      <dgm:prSet presAssocID="{B7320930-5741-4399-A3B3-69FE3D28DA20}" presName="level2hierChild" presStyleCnt="0"/>
      <dgm:spPr/>
    </dgm:pt>
    <dgm:pt modelId="{91E55802-0083-4A99-A5BB-2828E58FB181}" type="pres">
      <dgm:prSet presAssocID="{E0D7C5BD-0060-4B24-910D-9DB20268285C}" presName="conn2-1" presStyleLbl="parChTrans1D2" presStyleIdx="0" presStyleCnt="3"/>
      <dgm:spPr/>
      <dgm:t>
        <a:bodyPr/>
        <a:lstStyle/>
        <a:p>
          <a:endParaRPr lang="ru-RU"/>
        </a:p>
      </dgm:t>
    </dgm:pt>
    <dgm:pt modelId="{CFA785A6-A582-462B-A0E0-A11EDB838F5C}" type="pres">
      <dgm:prSet presAssocID="{E0D7C5BD-0060-4B24-910D-9DB20268285C}" presName="connTx" presStyleLbl="parChTrans1D2" presStyleIdx="0" presStyleCnt="3"/>
      <dgm:spPr/>
      <dgm:t>
        <a:bodyPr/>
        <a:lstStyle/>
        <a:p>
          <a:endParaRPr lang="ru-RU"/>
        </a:p>
      </dgm:t>
    </dgm:pt>
    <dgm:pt modelId="{29EB416B-4587-4CE2-98DB-39FA2ECC9F48}" type="pres">
      <dgm:prSet presAssocID="{5B9B0EEE-043D-4279-B09A-2A3C17E281B6}" presName="root2" presStyleCnt="0"/>
      <dgm:spPr/>
    </dgm:pt>
    <dgm:pt modelId="{ED0BDA15-484D-4B27-B1F4-326385AC20A5}" type="pres">
      <dgm:prSet presAssocID="{5B9B0EEE-043D-4279-B09A-2A3C17E281B6}" presName="LevelTwoTextNode" presStyleLbl="node2" presStyleIdx="0" presStyleCnt="3" custScaleX="153278" custLinFactNeighborX="1105" custLinFactNeighborY="-63196">
        <dgm:presLayoutVars>
          <dgm:chPref val="3"/>
        </dgm:presLayoutVars>
      </dgm:prSet>
      <dgm:spPr/>
      <dgm:t>
        <a:bodyPr/>
        <a:lstStyle/>
        <a:p>
          <a:endParaRPr lang="ru-RU"/>
        </a:p>
      </dgm:t>
    </dgm:pt>
    <dgm:pt modelId="{4FA54FC3-EA8F-4268-B601-02D0BD9B631E}" type="pres">
      <dgm:prSet presAssocID="{5B9B0EEE-043D-4279-B09A-2A3C17E281B6}" presName="level3hierChild" presStyleCnt="0"/>
      <dgm:spPr/>
    </dgm:pt>
    <dgm:pt modelId="{2BACB757-9A9B-4F0A-9741-9526C3F13C07}" type="pres">
      <dgm:prSet presAssocID="{466AD1CA-D6E4-423B-8793-6ADE06F0759A}" presName="conn2-1" presStyleLbl="parChTrans1D2" presStyleIdx="1" presStyleCnt="3"/>
      <dgm:spPr/>
      <dgm:t>
        <a:bodyPr/>
        <a:lstStyle/>
        <a:p>
          <a:endParaRPr lang="ru-RU"/>
        </a:p>
      </dgm:t>
    </dgm:pt>
    <dgm:pt modelId="{653FF56D-D3DE-40D2-A0D6-B7FFF52DC40F}" type="pres">
      <dgm:prSet presAssocID="{466AD1CA-D6E4-423B-8793-6ADE06F0759A}" presName="connTx" presStyleLbl="parChTrans1D2" presStyleIdx="1" presStyleCnt="3"/>
      <dgm:spPr/>
      <dgm:t>
        <a:bodyPr/>
        <a:lstStyle/>
        <a:p>
          <a:endParaRPr lang="ru-RU"/>
        </a:p>
      </dgm:t>
    </dgm:pt>
    <dgm:pt modelId="{C21FF99E-9A89-4D8F-BD0A-3C644516C2EE}" type="pres">
      <dgm:prSet presAssocID="{FA0FBF0E-0B07-466B-ACF1-C59210C5D2FE}" presName="root2" presStyleCnt="0"/>
      <dgm:spPr/>
    </dgm:pt>
    <dgm:pt modelId="{C5E2EF75-5FEC-43DD-ACA5-AF3D2E2BFC27}" type="pres">
      <dgm:prSet presAssocID="{FA0FBF0E-0B07-466B-ACF1-C59210C5D2FE}" presName="LevelTwoTextNode" presStyleLbl="node2" presStyleIdx="1" presStyleCnt="3" custScaleX="153278">
        <dgm:presLayoutVars>
          <dgm:chPref val="3"/>
        </dgm:presLayoutVars>
      </dgm:prSet>
      <dgm:spPr/>
      <dgm:t>
        <a:bodyPr/>
        <a:lstStyle/>
        <a:p>
          <a:endParaRPr lang="ru-RU"/>
        </a:p>
      </dgm:t>
    </dgm:pt>
    <dgm:pt modelId="{F987A095-D98F-4FDA-ABB2-EC663EDEC6D7}" type="pres">
      <dgm:prSet presAssocID="{FA0FBF0E-0B07-466B-ACF1-C59210C5D2FE}" presName="level3hierChild" presStyleCnt="0"/>
      <dgm:spPr/>
    </dgm:pt>
    <dgm:pt modelId="{0AFB8EB9-76EE-43DC-B07B-278A9FB9A7B6}" type="pres">
      <dgm:prSet presAssocID="{A6769A38-813E-4859-93C0-E35677C59F29}" presName="conn2-1" presStyleLbl="parChTrans1D2" presStyleIdx="2" presStyleCnt="3"/>
      <dgm:spPr/>
      <dgm:t>
        <a:bodyPr/>
        <a:lstStyle/>
        <a:p>
          <a:endParaRPr lang="ru-RU"/>
        </a:p>
      </dgm:t>
    </dgm:pt>
    <dgm:pt modelId="{3511B22C-B669-4786-A93E-8CEB9CEDA8E1}" type="pres">
      <dgm:prSet presAssocID="{A6769A38-813E-4859-93C0-E35677C59F29}" presName="connTx" presStyleLbl="parChTrans1D2" presStyleIdx="2" presStyleCnt="3"/>
      <dgm:spPr/>
      <dgm:t>
        <a:bodyPr/>
        <a:lstStyle/>
        <a:p>
          <a:endParaRPr lang="ru-RU"/>
        </a:p>
      </dgm:t>
    </dgm:pt>
    <dgm:pt modelId="{F7856670-0783-48D4-B396-C046C495CA2C}" type="pres">
      <dgm:prSet presAssocID="{07D72284-D1EF-44BF-AFE0-F0CF6DDE6F13}" presName="root2" presStyleCnt="0"/>
      <dgm:spPr/>
    </dgm:pt>
    <dgm:pt modelId="{43D284D6-50A1-4AB4-B397-93FA4451B7A3}" type="pres">
      <dgm:prSet presAssocID="{07D72284-D1EF-44BF-AFE0-F0CF6DDE6F13}" presName="LevelTwoTextNode" presStyleLbl="node2" presStyleIdx="2" presStyleCnt="3" custScaleX="151177" custLinFactNeighborX="1105" custLinFactNeighborY="52312">
        <dgm:presLayoutVars>
          <dgm:chPref val="3"/>
        </dgm:presLayoutVars>
      </dgm:prSet>
      <dgm:spPr/>
      <dgm:t>
        <a:bodyPr/>
        <a:lstStyle/>
        <a:p>
          <a:endParaRPr lang="ru-RU"/>
        </a:p>
      </dgm:t>
    </dgm:pt>
    <dgm:pt modelId="{275893B5-BA73-48E5-B7D4-98552E9A3CEB}" type="pres">
      <dgm:prSet presAssocID="{07D72284-D1EF-44BF-AFE0-F0CF6DDE6F13}" presName="level3hierChild" presStyleCnt="0"/>
      <dgm:spPr/>
    </dgm:pt>
  </dgm:ptLst>
  <dgm:cxnLst>
    <dgm:cxn modelId="{7F0D03D0-4C1C-4BF7-948D-1E8EC1DF3538}" srcId="{B7320930-5741-4399-A3B3-69FE3D28DA20}" destId="{FA0FBF0E-0B07-466B-ACF1-C59210C5D2FE}" srcOrd="1" destOrd="0" parTransId="{466AD1CA-D6E4-423B-8793-6ADE06F0759A}" sibTransId="{09E04584-A5E7-457F-A27F-B1DABE9BF3D5}"/>
    <dgm:cxn modelId="{CBA641A1-530C-413E-BBC4-B581A9A4940C}" type="presOf" srcId="{A6769A38-813E-4859-93C0-E35677C59F29}" destId="{0AFB8EB9-76EE-43DC-B07B-278A9FB9A7B6}" srcOrd="0" destOrd="0" presId="urn:microsoft.com/office/officeart/2008/layout/HorizontalMultiLevelHierarchy"/>
    <dgm:cxn modelId="{1D38D1B1-24FB-4318-A1BE-D6B1A05574D3}" type="presOf" srcId="{0C2F44F8-6D1E-4D58-A006-00710556EC6E}" destId="{82F6E66B-C3E7-46B0-8D49-30FA66C8F893}" srcOrd="0" destOrd="0" presId="urn:microsoft.com/office/officeart/2008/layout/HorizontalMultiLevelHierarchy"/>
    <dgm:cxn modelId="{A449AF84-8F40-4350-9B82-FB1719F550E9}" type="presOf" srcId="{B7320930-5741-4399-A3B3-69FE3D28DA20}" destId="{3C1E52E3-40C3-4D36-82B6-272D44DE2D49}" srcOrd="0" destOrd="0" presId="urn:microsoft.com/office/officeart/2008/layout/HorizontalMultiLevelHierarchy"/>
    <dgm:cxn modelId="{66B3ED70-A9E5-4C3D-A21C-9BF6C1D5D058}" type="presOf" srcId="{FA0FBF0E-0B07-466B-ACF1-C59210C5D2FE}" destId="{C5E2EF75-5FEC-43DD-ACA5-AF3D2E2BFC27}" srcOrd="0" destOrd="0" presId="urn:microsoft.com/office/officeart/2008/layout/HorizontalMultiLevelHierarchy"/>
    <dgm:cxn modelId="{349A44C9-4579-486F-A3E8-1EBF9A6D790F}" srcId="{B7320930-5741-4399-A3B3-69FE3D28DA20}" destId="{5B9B0EEE-043D-4279-B09A-2A3C17E281B6}" srcOrd="0" destOrd="0" parTransId="{E0D7C5BD-0060-4B24-910D-9DB20268285C}" sibTransId="{0972F534-F8B6-4D9F-ADFA-D16171B64C7E}"/>
    <dgm:cxn modelId="{62B0C961-831A-42ED-AD8A-6289AC05B0BC}" type="presOf" srcId="{E0D7C5BD-0060-4B24-910D-9DB20268285C}" destId="{91E55802-0083-4A99-A5BB-2828E58FB181}" srcOrd="0" destOrd="0" presId="urn:microsoft.com/office/officeart/2008/layout/HorizontalMultiLevelHierarchy"/>
    <dgm:cxn modelId="{16357869-E106-4F58-8E84-F7F7A11E4D2F}" type="presOf" srcId="{07D72284-D1EF-44BF-AFE0-F0CF6DDE6F13}" destId="{43D284D6-50A1-4AB4-B397-93FA4451B7A3}" srcOrd="0" destOrd="0" presId="urn:microsoft.com/office/officeart/2008/layout/HorizontalMultiLevelHierarchy"/>
    <dgm:cxn modelId="{FC0A0CCB-25EB-43FC-BBE8-4B3B408ED945}" type="presOf" srcId="{5B9B0EEE-043D-4279-B09A-2A3C17E281B6}" destId="{ED0BDA15-484D-4B27-B1F4-326385AC20A5}" srcOrd="0" destOrd="0" presId="urn:microsoft.com/office/officeart/2008/layout/HorizontalMultiLevelHierarchy"/>
    <dgm:cxn modelId="{F9F986CF-E30B-4628-A3DE-24DAD55DC8AF}" type="presOf" srcId="{A6769A38-813E-4859-93C0-E35677C59F29}" destId="{3511B22C-B669-4786-A93E-8CEB9CEDA8E1}" srcOrd="1" destOrd="0" presId="urn:microsoft.com/office/officeart/2008/layout/HorizontalMultiLevelHierarchy"/>
    <dgm:cxn modelId="{44D82C06-91AB-407D-A672-4CC03D647B6C}" type="presOf" srcId="{466AD1CA-D6E4-423B-8793-6ADE06F0759A}" destId="{2BACB757-9A9B-4F0A-9741-9526C3F13C07}" srcOrd="0" destOrd="0" presId="urn:microsoft.com/office/officeart/2008/layout/HorizontalMultiLevelHierarchy"/>
    <dgm:cxn modelId="{A4C79753-4D87-44D3-A09F-C6D2F00DAE98}" type="presOf" srcId="{E0D7C5BD-0060-4B24-910D-9DB20268285C}" destId="{CFA785A6-A582-462B-A0E0-A11EDB838F5C}" srcOrd="1" destOrd="0" presId="urn:microsoft.com/office/officeart/2008/layout/HorizontalMultiLevelHierarchy"/>
    <dgm:cxn modelId="{FD512D80-5C0C-4A74-B3AC-F47039BF367A}" type="presOf" srcId="{466AD1CA-D6E4-423B-8793-6ADE06F0759A}" destId="{653FF56D-D3DE-40D2-A0D6-B7FFF52DC40F}" srcOrd="1" destOrd="0" presId="urn:microsoft.com/office/officeart/2008/layout/HorizontalMultiLevelHierarchy"/>
    <dgm:cxn modelId="{771BA2CE-FAF2-4E00-B91B-DDE38E5CD6B1}" srcId="{0C2F44F8-6D1E-4D58-A006-00710556EC6E}" destId="{B7320930-5741-4399-A3B3-69FE3D28DA20}" srcOrd="0" destOrd="0" parTransId="{317FC2E8-5404-4A29-9307-DDC4B4AAC01A}" sibTransId="{E1FE35A7-A663-4961-9CD9-AFAB5B635A41}"/>
    <dgm:cxn modelId="{9A0C5A35-52C3-41EF-8D08-9993CF42130B}" srcId="{B7320930-5741-4399-A3B3-69FE3D28DA20}" destId="{07D72284-D1EF-44BF-AFE0-F0CF6DDE6F13}" srcOrd="2" destOrd="0" parTransId="{A6769A38-813E-4859-93C0-E35677C59F29}" sibTransId="{0C6F870D-1CB4-4E82-92C6-82608E61E8FB}"/>
    <dgm:cxn modelId="{C024B98D-66E1-4025-B43B-8A974122C020}" type="presParOf" srcId="{82F6E66B-C3E7-46B0-8D49-30FA66C8F893}" destId="{08E1BFC7-EA97-41B3-AD3C-29E2926B7E84}" srcOrd="0" destOrd="0" presId="urn:microsoft.com/office/officeart/2008/layout/HorizontalMultiLevelHierarchy"/>
    <dgm:cxn modelId="{F15996E6-657B-41F7-B7FB-57E82DDAD288}" type="presParOf" srcId="{08E1BFC7-EA97-41B3-AD3C-29E2926B7E84}" destId="{3C1E52E3-40C3-4D36-82B6-272D44DE2D49}" srcOrd="0" destOrd="0" presId="urn:microsoft.com/office/officeart/2008/layout/HorizontalMultiLevelHierarchy"/>
    <dgm:cxn modelId="{E4DFB3CE-9047-4AF3-8F0E-F08A56BDB729}" type="presParOf" srcId="{08E1BFC7-EA97-41B3-AD3C-29E2926B7E84}" destId="{311438E5-B0BD-4AFE-90B5-4564624ED208}" srcOrd="1" destOrd="0" presId="urn:microsoft.com/office/officeart/2008/layout/HorizontalMultiLevelHierarchy"/>
    <dgm:cxn modelId="{97665238-9684-4F4C-A34A-7DD7A2B83057}" type="presParOf" srcId="{311438E5-B0BD-4AFE-90B5-4564624ED208}" destId="{91E55802-0083-4A99-A5BB-2828E58FB181}" srcOrd="0" destOrd="0" presId="urn:microsoft.com/office/officeart/2008/layout/HorizontalMultiLevelHierarchy"/>
    <dgm:cxn modelId="{4E7709DF-1FF7-495C-B1C2-630DE909DB49}" type="presParOf" srcId="{91E55802-0083-4A99-A5BB-2828E58FB181}" destId="{CFA785A6-A582-462B-A0E0-A11EDB838F5C}" srcOrd="0" destOrd="0" presId="urn:microsoft.com/office/officeart/2008/layout/HorizontalMultiLevelHierarchy"/>
    <dgm:cxn modelId="{97A822D3-8D6A-4ACD-B085-D8D097F61B84}" type="presParOf" srcId="{311438E5-B0BD-4AFE-90B5-4564624ED208}" destId="{29EB416B-4587-4CE2-98DB-39FA2ECC9F48}" srcOrd="1" destOrd="0" presId="urn:microsoft.com/office/officeart/2008/layout/HorizontalMultiLevelHierarchy"/>
    <dgm:cxn modelId="{6369795A-924F-4B7A-A3D7-0AA1B506B2F2}" type="presParOf" srcId="{29EB416B-4587-4CE2-98DB-39FA2ECC9F48}" destId="{ED0BDA15-484D-4B27-B1F4-326385AC20A5}" srcOrd="0" destOrd="0" presId="urn:microsoft.com/office/officeart/2008/layout/HorizontalMultiLevelHierarchy"/>
    <dgm:cxn modelId="{A3B753EB-D84A-44F6-873A-C2C5C0A7A91E}" type="presParOf" srcId="{29EB416B-4587-4CE2-98DB-39FA2ECC9F48}" destId="{4FA54FC3-EA8F-4268-B601-02D0BD9B631E}" srcOrd="1" destOrd="0" presId="urn:microsoft.com/office/officeart/2008/layout/HorizontalMultiLevelHierarchy"/>
    <dgm:cxn modelId="{3E85C9BC-70FD-4C13-B570-EB1CA517DE5E}" type="presParOf" srcId="{311438E5-B0BD-4AFE-90B5-4564624ED208}" destId="{2BACB757-9A9B-4F0A-9741-9526C3F13C07}" srcOrd="2" destOrd="0" presId="urn:microsoft.com/office/officeart/2008/layout/HorizontalMultiLevelHierarchy"/>
    <dgm:cxn modelId="{10B581D2-E3F6-4B1E-9A94-B2EC1C3C4B02}" type="presParOf" srcId="{2BACB757-9A9B-4F0A-9741-9526C3F13C07}" destId="{653FF56D-D3DE-40D2-A0D6-B7FFF52DC40F}" srcOrd="0" destOrd="0" presId="urn:microsoft.com/office/officeart/2008/layout/HorizontalMultiLevelHierarchy"/>
    <dgm:cxn modelId="{FB36329C-158B-4E56-AD6F-ED54E296E036}" type="presParOf" srcId="{311438E5-B0BD-4AFE-90B5-4564624ED208}" destId="{C21FF99E-9A89-4D8F-BD0A-3C644516C2EE}" srcOrd="3" destOrd="0" presId="urn:microsoft.com/office/officeart/2008/layout/HorizontalMultiLevelHierarchy"/>
    <dgm:cxn modelId="{6EB60BD5-A61D-4EE0-977A-832B722E41AB}" type="presParOf" srcId="{C21FF99E-9A89-4D8F-BD0A-3C644516C2EE}" destId="{C5E2EF75-5FEC-43DD-ACA5-AF3D2E2BFC27}" srcOrd="0" destOrd="0" presId="urn:microsoft.com/office/officeart/2008/layout/HorizontalMultiLevelHierarchy"/>
    <dgm:cxn modelId="{692C1F50-7207-4957-B190-F2734934CE24}" type="presParOf" srcId="{C21FF99E-9A89-4D8F-BD0A-3C644516C2EE}" destId="{F987A095-D98F-4FDA-ABB2-EC663EDEC6D7}" srcOrd="1" destOrd="0" presId="urn:microsoft.com/office/officeart/2008/layout/HorizontalMultiLevelHierarchy"/>
    <dgm:cxn modelId="{16A1FBBA-80A4-4726-8F25-CA2CB0F083E1}" type="presParOf" srcId="{311438E5-B0BD-4AFE-90B5-4564624ED208}" destId="{0AFB8EB9-76EE-43DC-B07B-278A9FB9A7B6}" srcOrd="4" destOrd="0" presId="urn:microsoft.com/office/officeart/2008/layout/HorizontalMultiLevelHierarchy"/>
    <dgm:cxn modelId="{B5A91302-7745-450D-883C-5000EB69ED51}" type="presParOf" srcId="{0AFB8EB9-76EE-43DC-B07B-278A9FB9A7B6}" destId="{3511B22C-B669-4786-A93E-8CEB9CEDA8E1}" srcOrd="0" destOrd="0" presId="urn:microsoft.com/office/officeart/2008/layout/HorizontalMultiLevelHierarchy"/>
    <dgm:cxn modelId="{C3656FE8-058D-4A41-A2C7-99B91832BFFD}" type="presParOf" srcId="{311438E5-B0BD-4AFE-90B5-4564624ED208}" destId="{F7856670-0783-48D4-B396-C046C495CA2C}" srcOrd="5" destOrd="0" presId="urn:microsoft.com/office/officeart/2008/layout/HorizontalMultiLevelHierarchy"/>
    <dgm:cxn modelId="{9F6A029C-D877-41DB-8E59-8E5A15CC019F}" type="presParOf" srcId="{F7856670-0783-48D4-B396-C046C495CA2C}" destId="{43D284D6-50A1-4AB4-B397-93FA4451B7A3}" srcOrd="0" destOrd="0" presId="urn:microsoft.com/office/officeart/2008/layout/HorizontalMultiLevelHierarchy"/>
    <dgm:cxn modelId="{97A0E50F-309F-4E9C-BF18-2BC6988338E8}" type="presParOf" srcId="{F7856670-0783-48D4-B396-C046C495CA2C}" destId="{275893B5-BA73-48E5-B7D4-98552E9A3CEB}"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36DC33-14C5-49E5-A99B-01EB0DC4D2D7}" type="doc">
      <dgm:prSet loTypeId="urn:microsoft.com/office/officeart/2005/8/layout/radial2" loCatId="relationship" qsTypeId="urn:microsoft.com/office/officeart/2005/8/quickstyle/3d1" qsCatId="3D" csTypeId="urn:microsoft.com/office/officeart/2005/8/colors/colorful4" csCatId="colorful" phldr="1"/>
      <dgm:spPr/>
      <dgm:t>
        <a:bodyPr/>
        <a:lstStyle/>
        <a:p>
          <a:endParaRPr lang="ru-RU"/>
        </a:p>
      </dgm:t>
    </dgm:pt>
    <dgm:pt modelId="{B22866D6-D6AD-48F9-B7A3-32855BE1592A}">
      <dgm:prSet phldrT="[Текст]" custT="1"/>
      <dgm:spPr/>
      <dgm:t>
        <a:bodyPr/>
        <a:lstStyle/>
        <a:p>
          <a:r>
            <a:rPr lang="ru-RU" sz="1800" b="1" dirty="0" smtClean="0">
              <a:effectLst>
                <a:outerShdw blurRad="38100" dist="38100" dir="2700000" algn="tl">
                  <a:srgbClr val="000000">
                    <a:alpha val="43137"/>
                  </a:srgbClr>
                </a:outerShdw>
              </a:effectLst>
            </a:rPr>
            <a:t>Подоходный налог – </a:t>
          </a:r>
        </a:p>
        <a:p>
          <a:r>
            <a:rPr lang="en-US" sz="1800" b="1" dirty="0" smtClean="0">
              <a:effectLst>
                <a:outerShdw blurRad="38100" dist="38100" dir="2700000" algn="tl">
                  <a:srgbClr val="000000">
                    <a:alpha val="43137"/>
                  </a:srgbClr>
                </a:outerShdw>
              </a:effectLst>
            </a:rPr>
            <a:t>39 781,0</a:t>
          </a:r>
          <a:r>
            <a:rPr lang="ru-RU" sz="1800" b="1" dirty="0" smtClean="0">
              <a:effectLst>
                <a:outerShdw blurRad="38100" dist="38100" dir="2700000" algn="tl">
                  <a:srgbClr val="000000">
                    <a:alpha val="43137"/>
                  </a:srgbClr>
                </a:outerShdw>
              </a:effectLst>
            </a:rPr>
            <a:t>; </a:t>
          </a:r>
          <a:r>
            <a:rPr lang="ru-RU" sz="1800" b="1" dirty="0" smtClean="0">
              <a:effectLst>
                <a:outerShdw blurRad="38100" dist="38100" dir="2700000" algn="tl">
                  <a:srgbClr val="000000">
                    <a:alpha val="43137"/>
                  </a:srgbClr>
                </a:outerShdw>
              </a:effectLst>
            </a:rPr>
            <a:t>49</a:t>
          </a:r>
          <a:r>
            <a:rPr lang="en-US" sz="1800" b="1" dirty="0" smtClean="0">
              <a:effectLst>
                <a:outerShdw blurRad="38100" dist="38100" dir="2700000" algn="tl">
                  <a:srgbClr val="000000">
                    <a:alpha val="43137"/>
                  </a:srgbClr>
                </a:outerShdw>
              </a:effectLst>
            </a:rPr>
            <a:t>,5</a:t>
          </a:r>
          <a:r>
            <a:rPr lang="ru-RU" sz="1800" b="1" dirty="0" smtClean="0">
              <a:effectLst>
                <a:outerShdw blurRad="38100" dist="38100" dir="2700000" algn="tl">
                  <a:srgbClr val="000000">
                    <a:alpha val="43137"/>
                  </a:srgbClr>
                </a:outerShdw>
              </a:effectLst>
            </a:rPr>
            <a:t> </a:t>
          </a:r>
          <a:r>
            <a:rPr lang="ru-RU" sz="1800" b="1" dirty="0" smtClean="0">
              <a:effectLst>
                <a:outerShdw blurRad="38100" dist="38100" dir="2700000" algn="tl">
                  <a:srgbClr val="000000">
                    <a:alpha val="43137"/>
                  </a:srgbClr>
                </a:outerShdw>
              </a:effectLst>
            </a:rPr>
            <a:t>%</a:t>
          </a:r>
          <a:endParaRPr lang="ru-RU" sz="1800" b="1" dirty="0">
            <a:effectLst>
              <a:outerShdw blurRad="38100" dist="38100" dir="2700000" algn="tl">
                <a:srgbClr val="000000">
                  <a:alpha val="43137"/>
                </a:srgbClr>
              </a:outerShdw>
            </a:effectLst>
          </a:endParaRPr>
        </a:p>
      </dgm:t>
    </dgm:pt>
    <dgm:pt modelId="{F7F1CEDE-1970-4F72-96E3-88D80CFEB208}" type="parTrans" cxnId="{6C5A2518-5513-46FB-952E-161C82D5AE29}">
      <dgm:prSet/>
      <dgm:spPr/>
      <dgm:t>
        <a:bodyPr/>
        <a:lstStyle/>
        <a:p>
          <a:endParaRPr lang="ru-RU"/>
        </a:p>
      </dgm:t>
    </dgm:pt>
    <dgm:pt modelId="{12B7C4EC-BDC0-4488-9A06-41530217806A}" type="sibTrans" cxnId="{6C5A2518-5513-46FB-952E-161C82D5AE29}">
      <dgm:prSet/>
      <dgm:spPr/>
      <dgm:t>
        <a:bodyPr/>
        <a:lstStyle/>
        <a:p>
          <a:endParaRPr lang="ru-RU"/>
        </a:p>
      </dgm:t>
    </dgm:pt>
    <dgm:pt modelId="{D28674DE-E4D8-41D9-BF10-9C52FAF890CC}">
      <dgm:prSet phldrT="[Текст]"/>
      <dgm:spPr/>
      <dgm:t>
        <a:bodyPr/>
        <a:lstStyle/>
        <a:p>
          <a:endParaRPr lang="ru-RU" dirty="0"/>
        </a:p>
      </dgm:t>
    </dgm:pt>
    <dgm:pt modelId="{8E5D018A-5585-4615-9CA0-72744E9EEE8D}" type="parTrans" cxnId="{4171BB57-9625-463E-9D85-D4B1B10853D9}">
      <dgm:prSet/>
      <dgm:spPr/>
      <dgm:t>
        <a:bodyPr/>
        <a:lstStyle/>
        <a:p>
          <a:endParaRPr lang="ru-RU"/>
        </a:p>
      </dgm:t>
    </dgm:pt>
    <dgm:pt modelId="{D78ED805-3F9C-4C6B-949A-4A0D220CB890}" type="sibTrans" cxnId="{4171BB57-9625-463E-9D85-D4B1B10853D9}">
      <dgm:prSet/>
      <dgm:spPr/>
      <dgm:t>
        <a:bodyPr/>
        <a:lstStyle/>
        <a:p>
          <a:endParaRPr lang="ru-RU"/>
        </a:p>
      </dgm:t>
    </dgm:pt>
    <dgm:pt modelId="{E578027A-0FD3-4359-B7D6-083FE80E7EF1}">
      <dgm:prSet phldrT="[Текст]"/>
      <dgm:spPr/>
      <dgm:t>
        <a:bodyPr/>
        <a:lstStyle/>
        <a:p>
          <a:r>
            <a:rPr lang="ru-RU" b="1" dirty="0" smtClean="0">
              <a:effectLst>
                <a:outerShdw blurRad="38100" dist="38100" dir="2700000" algn="tl">
                  <a:srgbClr val="000000">
                    <a:alpha val="43137"/>
                  </a:srgbClr>
                </a:outerShdw>
              </a:effectLst>
            </a:rPr>
            <a:t>НДС – </a:t>
          </a:r>
          <a:r>
            <a:rPr lang="en-US" b="1" dirty="0" smtClean="0">
              <a:effectLst>
                <a:outerShdw blurRad="38100" dist="38100" dir="2700000" algn="tl">
                  <a:srgbClr val="000000">
                    <a:alpha val="43137"/>
                  </a:srgbClr>
                </a:outerShdw>
              </a:effectLst>
            </a:rPr>
            <a:t>12 604,6</a:t>
          </a:r>
          <a:r>
            <a:rPr lang="ru-RU" b="1" dirty="0" smtClean="0">
              <a:effectLst>
                <a:outerShdw blurRad="38100" dist="38100" dir="2700000" algn="tl">
                  <a:srgbClr val="000000">
                    <a:alpha val="43137"/>
                  </a:srgbClr>
                </a:outerShdw>
              </a:effectLst>
            </a:rPr>
            <a:t>; </a:t>
          </a:r>
          <a:endParaRPr lang="ru-RU" b="1" dirty="0" smtClean="0">
            <a:effectLst>
              <a:outerShdw blurRad="38100" dist="38100" dir="2700000" algn="tl">
                <a:srgbClr val="000000">
                  <a:alpha val="43137"/>
                </a:srgbClr>
              </a:outerShdw>
            </a:effectLst>
          </a:endParaRPr>
        </a:p>
        <a:p>
          <a:r>
            <a:rPr lang="ru-RU" b="1" dirty="0" smtClean="0">
              <a:effectLst>
                <a:outerShdw blurRad="38100" dist="38100" dir="2700000" algn="tl">
                  <a:srgbClr val="000000">
                    <a:alpha val="43137"/>
                  </a:srgbClr>
                </a:outerShdw>
              </a:effectLst>
            </a:rPr>
            <a:t>15,7 </a:t>
          </a:r>
          <a:r>
            <a:rPr lang="ru-RU" b="1" dirty="0" smtClean="0">
              <a:effectLst>
                <a:outerShdw blurRad="38100" dist="38100" dir="2700000" algn="tl">
                  <a:srgbClr val="000000">
                    <a:alpha val="43137"/>
                  </a:srgbClr>
                </a:outerShdw>
              </a:effectLst>
            </a:rPr>
            <a:t>%</a:t>
          </a:r>
          <a:endParaRPr lang="ru-RU" b="1" dirty="0">
            <a:effectLst>
              <a:outerShdw blurRad="38100" dist="38100" dir="2700000" algn="tl">
                <a:srgbClr val="000000">
                  <a:alpha val="43137"/>
                </a:srgbClr>
              </a:outerShdw>
            </a:effectLst>
          </a:endParaRPr>
        </a:p>
      </dgm:t>
    </dgm:pt>
    <dgm:pt modelId="{DD7DD33E-E3AF-4F70-B5C8-86D6021E3891}" type="parTrans" cxnId="{809A687B-E0BE-4901-A006-43A9D2D8EBF7}">
      <dgm:prSet/>
      <dgm:spPr/>
      <dgm:t>
        <a:bodyPr/>
        <a:lstStyle/>
        <a:p>
          <a:endParaRPr lang="ru-RU"/>
        </a:p>
      </dgm:t>
    </dgm:pt>
    <dgm:pt modelId="{D58F7BC4-291C-453A-8BF2-9B85CA2675EE}" type="sibTrans" cxnId="{809A687B-E0BE-4901-A006-43A9D2D8EBF7}">
      <dgm:prSet/>
      <dgm:spPr/>
      <dgm:t>
        <a:bodyPr/>
        <a:lstStyle/>
        <a:p>
          <a:endParaRPr lang="ru-RU"/>
        </a:p>
      </dgm:t>
    </dgm:pt>
    <dgm:pt modelId="{074899F4-FAAA-4354-B2C4-042AF190D88E}">
      <dgm:prSet custT="1"/>
      <dgm:spPr/>
      <dgm:t>
        <a:bodyPr/>
        <a:lstStyle/>
        <a:p>
          <a:r>
            <a:rPr lang="ru-RU" sz="1600" b="1" dirty="0" smtClean="0">
              <a:effectLst>
                <a:outerShdw blurRad="38100" dist="38100" dir="2700000" algn="tl">
                  <a:srgbClr val="000000">
                    <a:alpha val="43137"/>
                  </a:srgbClr>
                </a:outerShdw>
              </a:effectLst>
            </a:rPr>
            <a:t>Налог при упрощенной системе – </a:t>
          </a:r>
          <a:r>
            <a:rPr lang="ru-RU" sz="1600" b="1" dirty="0" smtClean="0">
              <a:effectLst>
                <a:outerShdw blurRad="38100" dist="38100" dir="2700000" algn="tl">
                  <a:srgbClr val="000000">
                    <a:alpha val="43137"/>
                  </a:srgbClr>
                </a:outerShdw>
              </a:effectLst>
            </a:rPr>
            <a:t>2 883,0; 3,6 </a:t>
          </a:r>
          <a:r>
            <a:rPr lang="ru-RU" sz="1600" b="1" dirty="0" smtClean="0">
              <a:effectLst>
                <a:outerShdw blurRad="38100" dist="38100" dir="2700000" algn="tl">
                  <a:srgbClr val="000000">
                    <a:alpha val="43137"/>
                  </a:srgbClr>
                </a:outerShdw>
              </a:effectLst>
            </a:rPr>
            <a:t>%</a:t>
          </a:r>
          <a:endParaRPr lang="ru-RU" sz="1600" b="1" dirty="0">
            <a:effectLst>
              <a:outerShdw blurRad="38100" dist="38100" dir="2700000" algn="tl">
                <a:srgbClr val="000000">
                  <a:alpha val="43137"/>
                </a:srgbClr>
              </a:outerShdw>
            </a:effectLst>
          </a:endParaRPr>
        </a:p>
      </dgm:t>
    </dgm:pt>
    <dgm:pt modelId="{256D7271-8626-458E-BB4D-B3A4B611CB8D}" type="parTrans" cxnId="{56068FDF-57CD-4FC8-B0D4-44E5E79FF838}">
      <dgm:prSet/>
      <dgm:spPr/>
      <dgm:t>
        <a:bodyPr/>
        <a:lstStyle/>
        <a:p>
          <a:endParaRPr lang="ru-RU"/>
        </a:p>
      </dgm:t>
    </dgm:pt>
    <dgm:pt modelId="{2AD485AE-6168-48E7-95DC-76367C9531AB}" type="sibTrans" cxnId="{56068FDF-57CD-4FC8-B0D4-44E5E79FF838}">
      <dgm:prSet/>
      <dgm:spPr/>
      <dgm:t>
        <a:bodyPr/>
        <a:lstStyle/>
        <a:p>
          <a:endParaRPr lang="ru-RU"/>
        </a:p>
      </dgm:t>
    </dgm:pt>
    <dgm:pt modelId="{17FC12CF-0B28-418E-B1E9-78E4994899F6}">
      <dgm:prSet/>
      <dgm:spPr/>
      <dgm:t>
        <a:bodyPr/>
        <a:lstStyle/>
        <a:p>
          <a:r>
            <a:rPr lang="ru-RU" b="1" dirty="0" smtClean="0">
              <a:effectLst>
                <a:outerShdw blurRad="38100" dist="38100" dir="2700000" algn="tl">
                  <a:srgbClr val="000000">
                    <a:alpha val="43137"/>
                  </a:srgbClr>
                </a:outerShdw>
              </a:effectLst>
            </a:rPr>
            <a:t>Единый налог для производителей сельхозпродукции – </a:t>
          </a:r>
        </a:p>
        <a:p>
          <a:r>
            <a:rPr lang="ru-RU" b="1" dirty="0" smtClean="0">
              <a:effectLst>
                <a:outerShdw blurRad="38100" dist="38100" dir="2700000" algn="tl">
                  <a:srgbClr val="000000">
                    <a:alpha val="43137"/>
                  </a:srgbClr>
                </a:outerShdw>
              </a:effectLst>
            </a:rPr>
            <a:t>6 266,3; 7,8 </a:t>
          </a:r>
          <a:r>
            <a:rPr lang="ru-RU" b="1" dirty="0" smtClean="0">
              <a:effectLst>
                <a:outerShdw blurRad="38100" dist="38100" dir="2700000" algn="tl">
                  <a:srgbClr val="000000">
                    <a:alpha val="43137"/>
                  </a:srgbClr>
                </a:outerShdw>
              </a:effectLst>
            </a:rPr>
            <a:t>%</a:t>
          </a:r>
          <a:endParaRPr lang="ru-RU" b="1" dirty="0">
            <a:effectLst>
              <a:outerShdw blurRad="38100" dist="38100" dir="2700000" algn="tl">
                <a:srgbClr val="000000">
                  <a:alpha val="43137"/>
                </a:srgbClr>
              </a:outerShdw>
            </a:effectLst>
          </a:endParaRPr>
        </a:p>
      </dgm:t>
    </dgm:pt>
    <dgm:pt modelId="{D490C363-4DED-4A01-B05D-5244F2CC41E0}" type="parTrans" cxnId="{7D50442D-2FFA-4451-B8D2-24A24BB0DA62}">
      <dgm:prSet/>
      <dgm:spPr/>
      <dgm:t>
        <a:bodyPr/>
        <a:lstStyle/>
        <a:p>
          <a:endParaRPr lang="ru-RU"/>
        </a:p>
      </dgm:t>
    </dgm:pt>
    <dgm:pt modelId="{34DFA84C-5558-44D6-AC94-7C8DE013F56F}" type="sibTrans" cxnId="{7D50442D-2FFA-4451-B8D2-24A24BB0DA62}">
      <dgm:prSet/>
      <dgm:spPr/>
      <dgm:t>
        <a:bodyPr/>
        <a:lstStyle/>
        <a:p>
          <a:endParaRPr lang="ru-RU"/>
        </a:p>
      </dgm:t>
    </dgm:pt>
    <dgm:pt modelId="{F4865522-2F4F-4367-874D-0F9087DCE177}">
      <dgm:prSet phldrT="[Текст]" custT="1"/>
      <dgm:spPr/>
      <dgm:t>
        <a:bodyPr/>
        <a:lstStyle/>
        <a:p>
          <a:r>
            <a:rPr lang="ru-RU" sz="1800" b="1" dirty="0" smtClean="0">
              <a:effectLst>
                <a:outerShdw blurRad="38100" dist="38100" dir="2700000" algn="tl">
                  <a:srgbClr val="000000">
                    <a:alpha val="43137"/>
                  </a:srgbClr>
                </a:outerShdw>
              </a:effectLst>
            </a:rPr>
            <a:t>Налоги на собственность – </a:t>
          </a:r>
        </a:p>
        <a:p>
          <a:r>
            <a:rPr lang="ru-RU" sz="1800" b="1" dirty="0" smtClean="0">
              <a:effectLst>
                <a:outerShdw blurRad="38100" dist="38100" dir="2700000" algn="tl">
                  <a:srgbClr val="000000">
                    <a:alpha val="43137"/>
                  </a:srgbClr>
                </a:outerShdw>
              </a:effectLst>
            </a:rPr>
            <a:t>8 515,1; 10,6 </a:t>
          </a:r>
          <a:r>
            <a:rPr lang="ru-RU" sz="1800" b="1" dirty="0" smtClean="0">
              <a:effectLst>
                <a:outerShdw blurRad="38100" dist="38100" dir="2700000" algn="tl">
                  <a:srgbClr val="000000">
                    <a:alpha val="43137"/>
                  </a:srgbClr>
                </a:outerShdw>
              </a:effectLst>
            </a:rPr>
            <a:t>%</a:t>
          </a:r>
          <a:endParaRPr lang="ru-RU" sz="1800" b="1" dirty="0">
            <a:effectLst>
              <a:outerShdw blurRad="38100" dist="38100" dir="2700000" algn="tl">
                <a:srgbClr val="000000">
                  <a:alpha val="43137"/>
                </a:srgbClr>
              </a:outerShdw>
            </a:effectLst>
          </a:endParaRPr>
        </a:p>
      </dgm:t>
    </dgm:pt>
    <dgm:pt modelId="{2DD74D87-3B35-4075-BB28-21F13FFA7E3C}" type="sibTrans" cxnId="{16047A02-54AC-4DD7-AE24-ABBFA161C5D2}">
      <dgm:prSet/>
      <dgm:spPr/>
      <dgm:t>
        <a:bodyPr/>
        <a:lstStyle/>
        <a:p>
          <a:endParaRPr lang="ru-RU"/>
        </a:p>
      </dgm:t>
    </dgm:pt>
    <dgm:pt modelId="{CFEE9B3B-5640-4AD8-8C48-1F06184E8354}" type="parTrans" cxnId="{16047A02-54AC-4DD7-AE24-ABBFA161C5D2}">
      <dgm:prSet/>
      <dgm:spPr/>
      <dgm:t>
        <a:bodyPr/>
        <a:lstStyle/>
        <a:p>
          <a:endParaRPr lang="ru-RU"/>
        </a:p>
      </dgm:t>
    </dgm:pt>
    <dgm:pt modelId="{5C21B03B-E08F-4B38-BAA4-723B96BEEC0B}" type="pres">
      <dgm:prSet presAssocID="{F336DC33-14C5-49E5-A99B-01EB0DC4D2D7}" presName="composite" presStyleCnt="0">
        <dgm:presLayoutVars>
          <dgm:chMax val="5"/>
          <dgm:dir/>
          <dgm:animLvl val="ctr"/>
          <dgm:resizeHandles val="exact"/>
        </dgm:presLayoutVars>
      </dgm:prSet>
      <dgm:spPr/>
      <dgm:t>
        <a:bodyPr/>
        <a:lstStyle/>
        <a:p>
          <a:endParaRPr lang="ru-RU"/>
        </a:p>
      </dgm:t>
    </dgm:pt>
    <dgm:pt modelId="{B80851FA-C089-4B6A-B225-046E3AA3BBBD}" type="pres">
      <dgm:prSet presAssocID="{F336DC33-14C5-49E5-A99B-01EB0DC4D2D7}" presName="cycle" presStyleCnt="0"/>
      <dgm:spPr/>
    </dgm:pt>
    <dgm:pt modelId="{49433998-1F28-4D63-B32B-869FDF88E89B}" type="pres">
      <dgm:prSet presAssocID="{F336DC33-14C5-49E5-A99B-01EB0DC4D2D7}" presName="centerShape" presStyleCnt="0"/>
      <dgm:spPr/>
    </dgm:pt>
    <dgm:pt modelId="{62B67D3A-8523-427E-8627-70AB169B51C5}" type="pres">
      <dgm:prSet presAssocID="{F336DC33-14C5-49E5-A99B-01EB0DC4D2D7}" presName="connSite" presStyleLbl="node1" presStyleIdx="0" presStyleCnt="6"/>
      <dgm:spPr/>
    </dgm:pt>
    <dgm:pt modelId="{8B63E581-A5B9-4349-9281-896F61CD25E5}" type="pres">
      <dgm:prSet presAssocID="{F336DC33-14C5-49E5-A99B-01EB0DC4D2D7}" presName="visible" presStyleLbl="node1" presStyleIdx="0" presStyleCnt="6" custScaleX="234489" custScaleY="172691" custLinFactNeighborX="-78188" custLinFactNeighborY="0"/>
      <dgm:spPr/>
    </dgm:pt>
    <dgm:pt modelId="{9EAF0C38-EA73-4EA9-B789-393AB7B1E58E}" type="pres">
      <dgm:prSet presAssocID="{F7F1CEDE-1970-4F72-96E3-88D80CFEB208}" presName="Name25" presStyleLbl="parChTrans1D1" presStyleIdx="0" presStyleCnt="5"/>
      <dgm:spPr/>
      <dgm:t>
        <a:bodyPr/>
        <a:lstStyle/>
        <a:p>
          <a:endParaRPr lang="ru-RU"/>
        </a:p>
      </dgm:t>
    </dgm:pt>
    <dgm:pt modelId="{51727F84-2F87-490E-B241-67EA7550C22D}" type="pres">
      <dgm:prSet presAssocID="{B22866D6-D6AD-48F9-B7A3-32855BE1592A}" presName="node" presStyleCnt="0"/>
      <dgm:spPr/>
    </dgm:pt>
    <dgm:pt modelId="{7C45D0E2-05B7-434E-BD6D-45BA8546F83D}" type="pres">
      <dgm:prSet presAssocID="{B22866D6-D6AD-48F9-B7A3-32855BE1592A}" presName="parentNode" presStyleLbl="node1" presStyleIdx="1" presStyleCnt="6" custScaleX="325145" custScaleY="142848" custLinFactNeighborX="18750" custLinFactNeighborY="57861">
        <dgm:presLayoutVars>
          <dgm:chMax val="1"/>
          <dgm:bulletEnabled val="1"/>
        </dgm:presLayoutVars>
      </dgm:prSet>
      <dgm:spPr/>
      <dgm:t>
        <a:bodyPr/>
        <a:lstStyle/>
        <a:p>
          <a:endParaRPr lang="ru-RU"/>
        </a:p>
      </dgm:t>
    </dgm:pt>
    <dgm:pt modelId="{3116DC13-C571-4A09-80FA-2A0F9B3E84D7}" type="pres">
      <dgm:prSet presAssocID="{B22866D6-D6AD-48F9-B7A3-32855BE1592A}" presName="childNode" presStyleLbl="revTx" presStyleIdx="0" presStyleCnt="1">
        <dgm:presLayoutVars>
          <dgm:bulletEnabled val="1"/>
        </dgm:presLayoutVars>
      </dgm:prSet>
      <dgm:spPr/>
      <dgm:t>
        <a:bodyPr/>
        <a:lstStyle/>
        <a:p>
          <a:endParaRPr lang="ru-RU"/>
        </a:p>
      </dgm:t>
    </dgm:pt>
    <dgm:pt modelId="{39E186A7-CB2C-4633-A2B2-D82BEBF36457}" type="pres">
      <dgm:prSet presAssocID="{DD7DD33E-E3AF-4F70-B5C8-86D6021E3891}" presName="Name25" presStyleLbl="parChTrans1D1" presStyleIdx="1" presStyleCnt="5"/>
      <dgm:spPr/>
      <dgm:t>
        <a:bodyPr/>
        <a:lstStyle/>
        <a:p>
          <a:endParaRPr lang="ru-RU"/>
        </a:p>
      </dgm:t>
    </dgm:pt>
    <dgm:pt modelId="{0C537EC6-DEE5-4F64-B0AC-295A9F563AC3}" type="pres">
      <dgm:prSet presAssocID="{E578027A-0FD3-4359-B7D6-083FE80E7EF1}" presName="node" presStyleCnt="0"/>
      <dgm:spPr/>
    </dgm:pt>
    <dgm:pt modelId="{2D1EA0FB-5A63-49F7-8C7F-66EB50230DB9}" type="pres">
      <dgm:prSet presAssocID="{E578027A-0FD3-4359-B7D6-083FE80E7EF1}" presName="parentNode" presStyleLbl="node1" presStyleIdx="2" presStyleCnt="6" custScaleX="325291" custScaleY="128250" custLinFactX="111765" custLinFactNeighborX="200000" custLinFactNeighborY="-14085">
        <dgm:presLayoutVars>
          <dgm:chMax val="1"/>
          <dgm:bulletEnabled val="1"/>
        </dgm:presLayoutVars>
      </dgm:prSet>
      <dgm:spPr/>
      <dgm:t>
        <a:bodyPr/>
        <a:lstStyle/>
        <a:p>
          <a:endParaRPr lang="ru-RU"/>
        </a:p>
      </dgm:t>
    </dgm:pt>
    <dgm:pt modelId="{62842B11-2E69-4984-A5D1-F10E05EFB3C1}" type="pres">
      <dgm:prSet presAssocID="{E578027A-0FD3-4359-B7D6-083FE80E7EF1}" presName="childNode" presStyleLbl="revTx" presStyleIdx="0" presStyleCnt="1">
        <dgm:presLayoutVars>
          <dgm:bulletEnabled val="1"/>
        </dgm:presLayoutVars>
      </dgm:prSet>
      <dgm:spPr/>
      <dgm:t>
        <a:bodyPr/>
        <a:lstStyle/>
        <a:p>
          <a:endParaRPr lang="ru-RU"/>
        </a:p>
      </dgm:t>
    </dgm:pt>
    <dgm:pt modelId="{CFBEE65F-9788-497C-918B-9FC7D65CF778}" type="pres">
      <dgm:prSet presAssocID="{CFEE9B3B-5640-4AD8-8C48-1F06184E8354}" presName="Name25" presStyleLbl="parChTrans1D1" presStyleIdx="2" presStyleCnt="5"/>
      <dgm:spPr/>
      <dgm:t>
        <a:bodyPr/>
        <a:lstStyle/>
        <a:p>
          <a:endParaRPr lang="ru-RU"/>
        </a:p>
      </dgm:t>
    </dgm:pt>
    <dgm:pt modelId="{4F2D1A3E-B950-4137-8F06-8FA20DD7BFEA}" type="pres">
      <dgm:prSet presAssocID="{F4865522-2F4F-4367-874D-0F9087DCE177}" presName="node" presStyleCnt="0"/>
      <dgm:spPr/>
    </dgm:pt>
    <dgm:pt modelId="{375527E2-B993-4364-B2D7-663AFC7A0880}" type="pres">
      <dgm:prSet presAssocID="{F4865522-2F4F-4367-874D-0F9087DCE177}" presName="parentNode" presStyleLbl="node1" presStyleIdx="3" presStyleCnt="6" custScaleX="317577" custScaleY="127166" custLinFactX="106090" custLinFactNeighborX="200000" custLinFactNeighborY="-7930">
        <dgm:presLayoutVars>
          <dgm:chMax val="1"/>
          <dgm:bulletEnabled val="1"/>
        </dgm:presLayoutVars>
      </dgm:prSet>
      <dgm:spPr/>
      <dgm:t>
        <a:bodyPr/>
        <a:lstStyle/>
        <a:p>
          <a:endParaRPr lang="ru-RU"/>
        </a:p>
      </dgm:t>
    </dgm:pt>
    <dgm:pt modelId="{AA7AE6AD-9F90-4F5B-88B0-56901EB74D9D}" type="pres">
      <dgm:prSet presAssocID="{F4865522-2F4F-4367-874D-0F9087DCE177}" presName="childNode" presStyleLbl="revTx" presStyleIdx="0" presStyleCnt="1">
        <dgm:presLayoutVars>
          <dgm:bulletEnabled val="1"/>
        </dgm:presLayoutVars>
      </dgm:prSet>
      <dgm:spPr/>
      <dgm:t>
        <a:bodyPr/>
        <a:lstStyle/>
        <a:p>
          <a:endParaRPr lang="ru-RU"/>
        </a:p>
      </dgm:t>
    </dgm:pt>
    <dgm:pt modelId="{858972FD-B4DF-4883-A1C5-0202095BBA6E}" type="pres">
      <dgm:prSet presAssocID="{256D7271-8626-458E-BB4D-B3A4B611CB8D}" presName="Name25" presStyleLbl="parChTrans1D1" presStyleIdx="3" presStyleCnt="5"/>
      <dgm:spPr/>
      <dgm:t>
        <a:bodyPr/>
        <a:lstStyle/>
        <a:p>
          <a:endParaRPr lang="ru-RU"/>
        </a:p>
      </dgm:t>
    </dgm:pt>
    <dgm:pt modelId="{CF623F17-1F7A-432F-BE29-DD3556AB9552}" type="pres">
      <dgm:prSet presAssocID="{074899F4-FAAA-4354-B2C4-042AF190D88E}" presName="node" presStyleCnt="0"/>
      <dgm:spPr/>
    </dgm:pt>
    <dgm:pt modelId="{DFAE973B-EA77-4939-A7BF-56E00CA4CF05}" type="pres">
      <dgm:prSet presAssocID="{074899F4-FAAA-4354-B2C4-042AF190D88E}" presName="parentNode" presStyleLbl="node1" presStyleIdx="4" presStyleCnt="6" custScaleX="322672" custScaleY="149259" custLinFactX="100000" custLinFactNeighborX="154713" custLinFactNeighborY="16089">
        <dgm:presLayoutVars>
          <dgm:chMax val="1"/>
          <dgm:bulletEnabled val="1"/>
        </dgm:presLayoutVars>
      </dgm:prSet>
      <dgm:spPr/>
      <dgm:t>
        <a:bodyPr/>
        <a:lstStyle/>
        <a:p>
          <a:endParaRPr lang="ru-RU"/>
        </a:p>
      </dgm:t>
    </dgm:pt>
    <dgm:pt modelId="{3EBD2988-660A-4A21-AF88-0754170F0800}" type="pres">
      <dgm:prSet presAssocID="{074899F4-FAAA-4354-B2C4-042AF190D88E}" presName="childNode" presStyleLbl="revTx" presStyleIdx="0" presStyleCnt="1">
        <dgm:presLayoutVars>
          <dgm:bulletEnabled val="1"/>
        </dgm:presLayoutVars>
      </dgm:prSet>
      <dgm:spPr/>
    </dgm:pt>
    <dgm:pt modelId="{EF5D34E0-FAB1-48B4-9B04-0827B0AB297F}" type="pres">
      <dgm:prSet presAssocID="{D490C363-4DED-4A01-B05D-5244F2CC41E0}" presName="Name25" presStyleLbl="parChTrans1D1" presStyleIdx="4" presStyleCnt="5"/>
      <dgm:spPr/>
      <dgm:t>
        <a:bodyPr/>
        <a:lstStyle/>
        <a:p>
          <a:endParaRPr lang="ru-RU"/>
        </a:p>
      </dgm:t>
    </dgm:pt>
    <dgm:pt modelId="{EBFCC36B-D922-4807-862B-2AC219B85AA3}" type="pres">
      <dgm:prSet presAssocID="{17FC12CF-0B28-418E-B1E9-78E4994899F6}" presName="node" presStyleCnt="0"/>
      <dgm:spPr/>
    </dgm:pt>
    <dgm:pt modelId="{56797D02-27AC-4E24-AC90-2A6BA52F38DE}" type="pres">
      <dgm:prSet presAssocID="{17FC12CF-0B28-418E-B1E9-78E4994899F6}" presName="parentNode" presStyleLbl="node1" presStyleIdx="5" presStyleCnt="6" custScaleX="299002" custScaleY="193014" custLinFactNeighborX="44729" custLinFactNeighborY="71695">
        <dgm:presLayoutVars>
          <dgm:chMax val="1"/>
          <dgm:bulletEnabled val="1"/>
        </dgm:presLayoutVars>
      </dgm:prSet>
      <dgm:spPr/>
      <dgm:t>
        <a:bodyPr/>
        <a:lstStyle/>
        <a:p>
          <a:endParaRPr lang="ru-RU"/>
        </a:p>
      </dgm:t>
    </dgm:pt>
    <dgm:pt modelId="{685D178A-1F3B-4FE1-8C1A-DA647390DAD8}" type="pres">
      <dgm:prSet presAssocID="{17FC12CF-0B28-418E-B1E9-78E4994899F6}" presName="childNode" presStyleLbl="revTx" presStyleIdx="0" presStyleCnt="1">
        <dgm:presLayoutVars>
          <dgm:bulletEnabled val="1"/>
        </dgm:presLayoutVars>
      </dgm:prSet>
      <dgm:spPr/>
    </dgm:pt>
  </dgm:ptLst>
  <dgm:cxnLst>
    <dgm:cxn modelId="{3463E4AF-E840-4334-9731-85A3BA0716BE}" type="presOf" srcId="{074899F4-FAAA-4354-B2C4-042AF190D88E}" destId="{DFAE973B-EA77-4939-A7BF-56E00CA4CF05}" srcOrd="0" destOrd="0" presId="urn:microsoft.com/office/officeart/2005/8/layout/radial2"/>
    <dgm:cxn modelId="{497606D3-9553-4D4A-B5AB-5BC7043BC60D}" type="presOf" srcId="{D28674DE-E4D8-41D9-BF10-9C52FAF890CC}" destId="{3116DC13-C571-4A09-80FA-2A0F9B3E84D7}" srcOrd="0" destOrd="0" presId="urn:microsoft.com/office/officeart/2005/8/layout/radial2"/>
    <dgm:cxn modelId="{7D50442D-2FFA-4451-B8D2-24A24BB0DA62}" srcId="{F336DC33-14C5-49E5-A99B-01EB0DC4D2D7}" destId="{17FC12CF-0B28-418E-B1E9-78E4994899F6}" srcOrd="4" destOrd="0" parTransId="{D490C363-4DED-4A01-B05D-5244F2CC41E0}" sibTransId="{34DFA84C-5558-44D6-AC94-7C8DE013F56F}"/>
    <dgm:cxn modelId="{56068FDF-57CD-4FC8-B0D4-44E5E79FF838}" srcId="{F336DC33-14C5-49E5-A99B-01EB0DC4D2D7}" destId="{074899F4-FAAA-4354-B2C4-042AF190D88E}" srcOrd="3" destOrd="0" parTransId="{256D7271-8626-458E-BB4D-B3A4B611CB8D}" sibTransId="{2AD485AE-6168-48E7-95DC-76367C9531AB}"/>
    <dgm:cxn modelId="{6C5A2518-5513-46FB-952E-161C82D5AE29}" srcId="{F336DC33-14C5-49E5-A99B-01EB0DC4D2D7}" destId="{B22866D6-D6AD-48F9-B7A3-32855BE1592A}" srcOrd="0" destOrd="0" parTransId="{F7F1CEDE-1970-4F72-96E3-88D80CFEB208}" sibTransId="{12B7C4EC-BDC0-4488-9A06-41530217806A}"/>
    <dgm:cxn modelId="{E27FC443-0BCB-4A5C-BDE5-5A8C722746B5}" type="presOf" srcId="{F336DC33-14C5-49E5-A99B-01EB0DC4D2D7}" destId="{5C21B03B-E08F-4B38-BAA4-723B96BEEC0B}" srcOrd="0" destOrd="0" presId="urn:microsoft.com/office/officeart/2005/8/layout/radial2"/>
    <dgm:cxn modelId="{80E2F86E-970F-47FB-95D6-FEB1626E9AE7}" type="presOf" srcId="{CFEE9B3B-5640-4AD8-8C48-1F06184E8354}" destId="{CFBEE65F-9788-497C-918B-9FC7D65CF778}" srcOrd="0" destOrd="0" presId="urn:microsoft.com/office/officeart/2005/8/layout/radial2"/>
    <dgm:cxn modelId="{F879DF6E-0551-40D9-9E0C-4A8953DA5EBD}" type="presOf" srcId="{F7F1CEDE-1970-4F72-96E3-88D80CFEB208}" destId="{9EAF0C38-EA73-4EA9-B789-393AB7B1E58E}" srcOrd="0" destOrd="0" presId="urn:microsoft.com/office/officeart/2005/8/layout/radial2"/>
    <dgm:cxn modelId="{5EE7D232-A07C-4D50-A047-AC1DFFB89B4C}" type="presOf" srcId="{17FC12CF-0B28-418E-B1E9-78E4994899F6}" destId="{56797D02-27AC-4E24-AC90-2A6BA52F38DE}" srcOrd="0" destOrd="0" presId="urn:microsoft.com/office/officeart/2005/8/layout/radial2"/>
    <dgm:cxn modelId="{9F1A6A41-5DA4-4D93-83D1-5B613489D73A}" type="presOf" srcId="{D490C363-4DED-4A01-B05D-5244F2CC41E0}" destId="{EF5D34E0-FAB1-48B4-9B04-0827B0AB297F}" srcOrd="0" destOrd="0" presId="urn:microsoft.com/office/officeart/2005/8/layout/radial2"/>
    <dgm:cxn modelId="{25D236BC-E4E9-4EBB-A873-011700CCFC68}" type="presOf" srcId="{B22866D6-D6AD-48F9-B7A3-32855BE1592A}" destId="{7C45D0E2-05B7-434E-BD6D-45BA8546F83D}" srcOrd="0" destOrd="0" presId="urn:microsoft.com/office/officeart/2005/8/layout/radial2"/>
    <dgm:cxn modelId="{809A687B-E0BE-4901-A006-43A9D2D8EBF7}" srcId="{F336DC33-14C5-49E5-A99B-01EB0DC4D2D7}" destId="{E578027A-0FD3-4359-B7D6-083FE80E7EF1}" srcOrd="1" destOrd="0" parTransId="{DD7DD33E-E3AF-4F70-B5C8-86D6021E3891}" sibTransId="{D58F7BC4-291C-453A-8BF2-9B85CA2675EE}"/>
    <dgm:cxn modelId="{9ECA9DC0-7C08-4300-8F6F-7953A9586D72}" type="presOf" srcId="{E578027A-0FD3-4359-B7D6-083FE80E7EF1}" destId="{2D1EA0FB-5A63-49F7-8C7F-66EB50230DB9}" srcOrd="0" destOrd="0" presId="urn:microsoft.com/office/officeart/2005/8/layout/radial2"/>
    <dgm:cxn modelId="{16047A02-54AC-4DD7-AE24-ABBFA161C5D2}" srcId="{F336DC33-14C5-49E5-A99B-01EB0DC4D2D7}" destId="{F4865522-2F4F-4367-874D-0F9087DCE177}" srcOrd="2" destOrd="0" parTransId="{CFEE9B3B-5640-4AD8-8C48-1F06184E8354}" sibTransId="{2DD74D87-3B35-4075-BB28-21F13FFA7E3C}"/>
    <dgm:cxn modelId="{49C0CAFA-BEC3-437C-A8AD-872C9A357E60}" type="presOf" srcId="{DD7DD33E-E3AF-4F70-B5C8-86D6021E3891}" destId="{39E186A7-CB2C-4633-A2B2-D82BEBF36457}" srcOrd="0" destOrd="0" presId="urn:microsoft.com/office/officeart/2005/8/layout/radial2"/>
    <dgm:cxn modelId="{8C6D64B8-AA43-477F-BBBD-4F1385B4E4B7}" type="presOf" srcId="{256D7271-8626-458E-BB4D-B3A4B611CB8D}" destId="{858972FD-B4DF-4883-A1C5-0202095BBA6E}" srcOrd="0" destOrd="0" presId="urn:microsoft.com/office/officeart/2005/8/layout/radial2"/>
    <dgm:cxn modelId="{4171BB57-9625-463E-9D85-D4B1B10853D9}" srcId="{B22866D6-D6AD-48F9-B7A3-32855BE1592A}" destId="{D28674DE-E4D8-41D9-BF10-9C52FAF890CC}" srcOrd="0" destOrd="0" parTransId="{8E5D018A-5585-4615-9CA0-72744E9EEE8D}" sibTransId="{D78ED805-3F9C-4C6B-949A-4A0D220CB890}"/>
    <dgm:cxn modelId="{397ED848-B54C-4552-BAF4-FC1D3D07CB37}" type="presOf" srcId="{F4865522-2F4F-4367-874D-0F9087DCE177}" destId="{375527E2-B993-4364-B2D7-663AFC7A0880}" srcOrd="0" destOrd="0" presId="urn:microsoft.com/office/officeart/2005/8/layout/radial2"/>
    <dgm:cxn modelId="{CDCEBF41-9694-4DF5-8751-5816D8DD431A}" type="presParOf" srcId="{5C21B03B-E08F-4B38-BAA4-723B96BEEC0B}" destId="{B80851FA-C089-4B6A-B225-046E3AA3BBBD}" srcOrd="0" destOrd="0" presId="urn:microsoft.com/office/officeart/2005/8/layout/radial2"/>
    <dgm:cxn modelId="{92402DCF-FE3A-4F3A-84A4-5C33492BD099}" type="presParOf" srcId="{B80851FA-C089-4B6A-B225-046E3AA3BBBD}" destId="{49433998-1F28-4D63-B32B-869FDF88E89B}" srcOrd="0" destOrd="0" presId="urn:microsoft.com/office/officeart/2005/8/layout/radial2"/>
    <dgm:cxn modelId="{618BCE47-0C9F-4CF9-B8D0-BAB7727E10FF}" type="presParOf" srcId="{49433998-1F28-4D63-B32B-869FDF88E89B}" destId="{62B67D3A-8523-427E-8627-70AB169B51C5}" srcOrd="0" destOrd="0" presId="urn:microsoft.com/office/officeart/2005/8/layout/radial2"/>
    <dgm:cxn modelId="{7FC5D0FB-4FCE-4406-8753-2D5A6DD9DC3D}" type="presParOf" srcId="{49433998-1F28-4D63-B32B-869FDF88E89B}" destId="{8B63E581-A5B9-4349-9281-896F61CD25E5}" srcOrd="1" destOrd="0" presId="urn:microsoft.com/office/officeart/2005/8/layout/radial2"/>
    <dgm:cxn modelId="{ACEE065C-32BD-4F64-BCD0-C5F2E298C39D}" type="presParOf" srcId="{B80851FA-C089-4B6A-B225-046E3AA3BBBD}" destId="{9EAF0C38-EA73-4EA9-B789-393AB7B1E58E}" srcOrd="1" destOrd="0" presId="urn:microsoft.com/office/officeart/2005/8/layout/radial2"/>
    <dgm:cxn modelId="{74C01561-B02E-4C1F-A8F3-0E9301996846}" type="presParOf" srcId="{B80851FA-C089-4B6A-B225-046E3AA3BBBD}" destId="{51727F84-2F87-490E-B241-67EA7550C22D}" srcOrd="2" destOrd="0" presId="urn:microsoft.com/office/officeart/2005/8/layout/radial2"/>
    <dgm:cxn modelId="{FB99CEA9-7A33-4347-885B-FD8404040732}" type="presParOf" srcId="{51727F84-2F87-490E-B241-67EA7550C22D}" destId="{7C45D0E2-05B7-434E-BD6D-45BA8546F83D}" srcOrd="0" destOrd="0" presId="urn:microsoft.com/office/officeart/2005/8/layout/radial2"/>
    <dgm:cxn modelId="{52C76589-CFAE-443D-9778-088DE54EC870}" type="presParOf" srcId="{51727F84-2F87-490E-B241-67EA7550C22D}" destId="{3116DC13-C571-4A09-80FA-2A0F9B3E84D7}" srcOrd="1" destOrd="0" presId="urn:microsoft.com/office/officeart/2005/8/layout/radial2"/>
    <dgm:cxn modelId="{CD05B890-1EEB-4209-A91C-601C3011A1F3}" type="presParOf" srcId="{B80851FA-C089-4B6A-B225-046E3AA3BBBD}" destId="{39E186A7-CB2C-4633-A2B2-D82BEBF36457}" srcOrd="3" destOrd="0" presId="urn:microsoft.com/office/officeart/2005/8/layout/radial2"/>
    <dgm:cxn modelId="{94607341-C2B1-4DC6-9DC0-90A97AED1288}" type="presParOf" srcId="{B80851FA-C089-4B6A-B225-046E3AA3BBBD}" destId="{0C537EC6-DEE5-4F64-B0AC-295A9F563AC3}" srcOrd="4" destOrd="0" presId="urn:microsoft.com/office/officeart/2005/8/layout/radial2"/>
    <dgm:cxn modelId="{6D72E9EC-2750-4AAD-97F8-A8D6AE571800}" type="presParOf" srcId="{0C537EC6-DEE5-4F64-B0AC-295A9F563AC3}" destId="{2D1EA0FB-5A63-49F7-8C7F-66EB50230DB9}" srcOrd="0" destOrd="0" presId="urn:microsoft.com/office/officeart/2005/8/layout/radial2"/>
    <dgm:cxn modelId="{76C788AF-0477-4354-8C78-F874F82F0ADF}" type="presParOf" srcId="{0C537EC6-DEE5-4F64-B0AC-295A9F563AC3}" destId="{62842B11-2E69-4984-A5D1-F10E05EFB3C1}" srcOrd="1" destOrd="0" presId="urn:microsoft.com/office/officeart/2005/8/layout/radial2"/>
    <dgm:cxn modelId="{82817A68-C107-4A85-9BD3-BEA2BF43D88C}" type="presParOf" srcId="{B80851FA-C089-4B6A-B225-046E3AA3BBBD}" destId="{CFBEE65F-9788-497C-918B-9FC7D65CF778}" srcOrd="5" destOrd="0" presId="urn:microsoft.com/office/officeart/2005/8/layout/radial2"/>
    <dgm:cxn modelId="{D2049F23-89D1-4B65-8BA4-BB3E152DF7F3}" type="presParOf" srcId="{B80851FA-C089-4B6A-B225-046E3AA3BBBD}" destId="{4F2D1A3E-B950-4137-8F06-8FA20DD7BFEA}" srcOrd="6" destOrd="0" presId="urn:microsoft.com/office/officeart/2005/8/layout/radial2"/>
    <dgm:cxn modelId="{465881AF-7704-4A46-9EC4-AFD825F912EB}" type="presParOf" srcId="{4F2D1A3E-B950-4137-8F06-8FA20DD7BFEA}" destId="{375527E2-B993-4364-B2D7-663AFC7A0880}" srcOrd="0" destOrd="0" presId="urn:microsoft.com/office/officeart/2005/8/layout/radial2"/>
    <dgm:cxn modelId="{AC919537-0E82-458C-92B8-9A0F8BA7E7CE}" type="presParOf" srcId="{4F2D1A3E-B950-4137-8F06-8FA20DD7BFEA}" destId="{AA7AE6AD-9F90-4F5B-88B0-56901EB74D9D}" srcOrd="1" destOrd="0" presId="urn:microsoft.com/office/officeart/2005/8/layout/radial2"/>
    <dgm:cxn modelId="{21F03716-21FC-4D52-B906-FC5B65FAE40F}" type="presParOf" srcId="{B80851FA-C089-4B6A-B225-046E3AA3BBBD}" destId="{858972FD-B4DF-4883-A1C5-0202095BBA6E}" srcOrd="7" destOrd="0" presId="urn:microsoft.com/office/officeart/2005/8/layout/radial2"/>
    <dgm:cxn modelId="{38F83EEC-5667-4E0F-BDD3-A67C94F2DC08}" type="presParOf" srcId="{B80851FA-C089-4B6A-B225-046E3AA3BBBD}" destId="{CF623F17-1F7A-432F-BE29-DD3556AB9552}" srcOrd="8" destOrd="0" presId="urn:microsoft.com/office/officeart/2005/8/layout/radial2"/>
    <dgm:cxn modelId="{8CC67E77-191C-40C2-A5FC-A5ADBE2F045D}" type="presParOf" srcId="{CF623F17-1F7A-432F-BE29-DD3556AB9552}" destId="{DFAE973B-EA77-4939-A7BF-56E00CA4CF05}" srcOrd="0" destOrd="0" presId="urn:microsoft.com/office/officeart/2005/8/layout/radial2"/>
    <dgm:cxn modelId="{A08D3F42-A314-4188-BEF2-8791905F1016}" type="presParOf" srcId="{CF623F17-1F7A-432F-BE29-DD3556AB9552}" destId="{3EBD2988-660A-4A21-AF88-0754170F0800}" srcOrd="1" destOrd="0" presId="urn:microsoft.com/office/officeart/2005/8/layout/radial2"/>
    <dgm:cxn modelId="{35E92361-2AFC-4298-B563-75E7919359AB}" type="presParOf" srcId="{B80851FA-C089-4B6A-B225-046E3AA3BBBD}" destId="{EF5D34E0-FAB1-48B4-9B04-0827B0AB297F}" srcOrd="9" destOrd="0" presId="urn:microsoft.com/office/officeart/2005/8/layout/radial2"/>
    <dgm:cxn modelId="{A4B6F633-6AC7-435E-9BAB-0AAF83695B6F}" type="presParOf" srcId="{B80851FA-C089-4B6A-B225-046E3AA3BBBD}" destId="{EBFCC36B-D922-4807-862B-2AC219B85AA3}" srcOrd="10" destOrd="0" presId="urn:microsoft.com/office/officeart/2005/8/layout/radial2"/>
    <dgm:cxn modelId="{B7B2EEE0-55FB-417A-8F85-A57E3BFD08FB}" type="presParOf" srcId="{EBFCC36B-D922-4807-862B-2AC219B85AA3}" destId="{56797D02-27AC-4E24-AC90-2A6BA52F38DE}" srcOrd="0" destOrd="0" presId="urn:microsoft.com/office/officeart/2005/8/layout/radial2"/>
    <dgm:cxn modelId="{E9323521-95DC-44C2-AE0A-5C82D2E92D04}" type="presParOf" srcId="{EBFCC36B-D922-4807-862B-2AC219B85AA3}" destId="{685D178A-1F3B-4FE1-8C1A-DA647390DAD8}"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6FB34C-CFD5-4F53-A0CA-D93ADAF9C06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185B1209-2042-45CD-B7B6-A54A1AE00001}">
      <dgm:prSet phldrT="[Текст]" custT="1"/>
      <dgm:spPr/>
      <dgm:t>
        <a:bodyPr/>
        <a:lstStyle/>
        <a:p>
          <a:r>
            <a:rPr lang="ru-RU" sz="2800" dirty="0" smtClean="0">
              <a:solidFill>
                <a:srgbClr val="FF0000"/>
              </a:solidFill>
            </a:rPr>
            <a:t>ДОХОДЫ</a:t>
          </a:r>
          <a:endParaRPr lang="ru-RU" sz="2800" dirty="0">
            <a:solidFill>
              <a:srgbClr val="FF0000"/>
            </a:solidFill>
          </a:endParaRPr>
        </a:p>
      </dgm:t>
    </dgm:pt>
    <dgm:pt modelId="{9DBACAD0-5CCD-4A0F-ADC8-456012454FFA}" type="parTrans" cxnId="{E161AD58-A78A-4DAA-8B05-E4070D4C9370}">
      <dgm:prSet/>
      <dgm:spPr/>
      <dgm:t>
        <a:bodyPr/>
        <a:lstStyle/>
        <a:p>
          <a:endParaRPr lang="ru-RU"/>
        </a:p>
      </dgm:t>
    </dgm:pt>
    <dgm:pt modelId="{EA9E5874-7D3A-43E7-8D27-DE51BA52B516}" type="sibTrans" cxnId="{E161AD58-A78A-4DAA-8B05-E4070D4C9370}">
      <dgm:prSet/>
      <dgm:spPr/>
      <dgm:t>
        <a:bodyPr/>
        <a:lstStyle/>
        <a:p>
          <a:endParaRPr lang="ru-RU"/>
        </a:p>
      </dgm:t>
    </dgm:pt>
    <dgm:pt modelId="{7999CF59-0164-4D79-A2D7-D26EE876106B}">
      <dgm:prSet phldrT="[Текст]" custT="1"/>
      <dgm:spPr/>
      <dgm:t>
        <a:bodyPr/>
        <a:lstStyle/>
        <a:p>
          <a:r>
            <a:rPr lang="ru-RU" sz="1600" dirty="0" smtClean="0"/>
            <a:t>Налоговые доходы</a:t>
          </a:r>
          <a:endParaRPr lang="ru-RU" sz="1600" dirty="0"/>
        </a:p>
      </dgm:t>
    </dgm:pt>
    <dgm:pt modelId="{1323BBC9-23C4-4A3A-97D4-A977E8D677EA}" type="parTrans" cxnId="{9DD8CB08-C599-48DF-A5A3-DD9A1E247FA2}">
      <dgm:prSet/>
      <dgm:spPr/>
      <dgm:t>
        <a:bodyPr/>
        <a:lstStyle/>
        <a:p>
          <a:endParaRPr lang="ru-RU"/>
        </a:p>
      </dgm:t>
    </dgm:pt>
    <dgm:pt modelId="{F6FCABB8-A78B-4D5F-A63F-8DA011764167}" type="sibTrans" cxnId="{9DD8CB08-C599-48DF-A5A3-DD9A1E247FA2}">
      <dgm:prSet/>
      <dgm:spPr/>
      <dgm:t>
        <a:bodyPr/>
        <a:lstStyle/>
        <a:p>
          <a:endParaRPr lang="ru-RU"/>
        </a:p>
      </dgm:t>
    </dgm:pt>
    <dgm:pt modelId="{92BF4E54-DB30-4C32-A694-2690A0857D8A}">
      <dgm:prSet phldrT="[Текст]" custT="1"/>
      <dgm:spPr/>
      <dgm:t>
        <a:bodyPr/>
        <a:lstStyle/>
        <a:p>
          <a:r>
            <a:rPr lang="ru-RU" sz="1600" dirty="0" smtClean="0"/>
            <a:t>Неналоговые доходы</a:t>
          </a:r>
          <a:endParaRPr lang="ru-RU" sz="1600" dirty="0"/>
        </a:p>
      </dgm:t>
    </dgm:pt>
    <dgm:pt modelId="{1C7F4EF8-804F-4E12-AADD-21E2B4B06664}" type="parTrans" cxnId="{722A2931-0D37-425B-B5B8-0C08B596D203}">
      <dgm:prSet/>
      <dgm:spPr/>
      <dgm:t>
        <a:bodyPr/>
        <a:lstStyle/>
        <a:p>
          <a:endParaRPr lang="ru-RU"/>
        </a:p>
      </dgm:t>
    </dgm:pt>
    <dgm:pt modelId="{A9BA7A87-4607-40A8-AB17-6365EC50CEE1}" type="sibTrans" cxnId="{722A2931-0D37-425B-B5B8-0C08B596D203}">
      <dgm:prSet/>
      <dgm:spPr/>
      <dgm:t>
        <a:bodyPr/>
        <a:lstStyle/>
        <a:p>
          <a:endParaRPr lang="ru-RU"/>
        </a:p>
      </dgm:t>
    </dgm:pt>
    <dgm:pt modelId="{B9100931-B22E-4AA7-A933-8EB1DEA8BD6F}">
      <dgm:prSet phldrT="[Текст]" custT="1"/>
      <dgm:spPr/>
      <dgm:t>
        <a:bodyPr/>
        <a:lstStyle/>
        <a:p>
          <a:r>
            <a:rPr lang="ru-RU" sz="2800" dirty="0" smtClean="0">
              <a:solidFill>
                <a:srgbClr val="FF0000"/>
              </a:solidFill>
            </a:rPr>
            <a:t>РАСХОДЫ</a:t>
          </a:r>
          <a:endParaRPr lang="ru-RU" sz="2800" dirty="0">
            <a:solidFill>
              <a:srgbClr val="FF0000"/>
            </a:solidFill>
          </a:endParaRPr>
        </a:p>
      </dgm:t>
    </dgm:pt>
    <dgm:pt modelId="{D9B03652-6C5C-4999-9AFF-D2A24A9251EC}" type="parTrans" cxnId="{72080AA5-F31C-4637-B9B1-3D6A6E3C0F94}">
      <dgm:prSet/>
      <dgm:spPr/>
      <dgm:t>
        <a:bodyPr/>
        <a:lstStyle/>
        <a:p>
          <a:endParaRPr lang="ru-RU"/>
        </a:p>
      </dgm:t>
    </dgm:pt>
    <dgm:pt modelId="{04C0FF2B-D478-46FD-AD14-A41C2BDC701C}" type="sibTrans" cxnId="{72080AA5-F31C-4637-B9B1-3D6A6E3C0F94}">
      <dgm:prSet/>
      <dgm:spPr/>
      <dgm:t>
        <a:bodyPr/>
        <a:lstStyle/>
        <a:p>
          <a:endParaRPr lang="ru-RU"/>
        </a:p>
      </dgm:t>
    </dgm:pt>
    <dgm:pt modelId="{71CB819E-3432-4C5D-BA34-ECB239AB4AB6}">
      <dgm:prSet phldrT="[Текст]" custT="1"/>
      <dgm:spPr/>
      <dgm:t>
        <a:bodyPr/>
        <a:lstStyle/>
        <a:p>
          <a:r>
            <a:rPr lang="ru-RU" sz="1600" dirty="0" smtClean="0"/>
            <a:t>Общегосударственная деятельность</a:t>
          </a:r>
          <a:endParaRPr lang="ru-RU" sz="1600" dirty="0"/>
        </a:p>
      </dgm:t>
    </dgm:pt>
    <dgm:pt modelId="{452D77B4-E1ED-4484-A5A4-FDB53A7D355C}" type="parTrans" cxnId="{6105EFEF-ADA7-4AD1-B70E-A6784594C8F7}">
      <dgm:prSet/>
      <dgm:spPr/>
      <dgm:t>
        <a:bodyPr/>
        <a:lstStyle/>
        <a:p>
          <a:endParaRPr lang="ru-RU"/>
        </a:p>
      </dgm:t>
    </dgm:pt>
    <dgm:pt modelId="{1D771F04-CC3C-4DFE-8159-66EC0F83752A}" type="sibTrans" cxnId="{6105EFEF-ADA7-4AD1-B70E-A6784594C8F7}">
      <dgm:prSet/>
      <dgm:spPr/>
      <dgm:t>
        <a:bodyPr/>
        <a:lstStyle/>
        <a:p>
          <a:endParaRPr lang="ru-RU"/>
        </a:p>
      </dgm:t>
    </dgm:pt>
    <dgm:pt modelId="{4F55D631-D895-4904-A0E7-49180C9D5A25}">
      <dgm:prSet phldrT="[Текст]" custT="1"/>
      <dgm:spPr/>
      <dgm:t>
        <a:bodyPr/>
        <a:lstStyle/>
        <a:p>
          <a:r>
            <a:rPr lang="ru-RU" sz="2400" dirty="0" smtClean="0">
              <a:solidFill>
                <a:srgbClr val="FF0000"/>
              </a:solidFill>
            </a:rPr>
            <a:t>Направления использования профицита районного бюджета</a:t>
          </a:r>
          <a:endParaRPr lang="ru-RU" sz="2400" dirty="0">
            <a:solidFill>
              <a:srgbClr val="FF0000"/>
            </a:solidFill>
          </a:endParaRPr>
        </a:p>
      </dgm:t>
    </dgm:pt>
    <dgm:pt modelId="{D1015709-8337-49A0-B7C3-7265E8A117E0}" type="parTrans" cxnId="{4C83DBC3-8A1B-48EF-869A-00B078CD00D3}">
      <dgm:prSet/>
      <dgm:spPr/>
      <dgm:t>
        <a:bodyPr/>
        <a:lstStyle/>
        <a:p>
          <a:endParaRPr lang="ru-RU"/>
        </a:p>
      </dgm:t>
    </dgm:pt>
    <dgm:pt modelId="{EF183E89-C45A-4DA5-8A97-16BCB6BA1362}" type="sibTrans" cxnId="{4C83DBC3-8A1B-48EF-869A-00B078CD00D3}">
      <dgm:prSet/>
      <dgm:spPr/>
      <dgm:t>
        <a:bodyPr/>
        <a:lstStyle/>
        <a:p>
          <a:endParaRPr lang="ru-RU"/>
        </a:p>
      </dgm:t>
    </dgm:pt>
    <dgm:pt modelId="{3D0273A6-C047-4B57-B886-939BDE221E7D}">
      <dgm:prSet phldrT="[Текст]" custT="1"/>
      <dgm:spPr/>
      <dgm:t>
        <a:bodyPr/>
        <a:lstStyle/>
        <a:p>
          <a:endParaRPr lang="ru-RU" sz="1600" dirty="0"/>
        </a:p>
      </dgm:t>
    </dgm:pt>
    <dgm:pt modelId="{1A092474-CAC6-4982-949A-06615D990775}" type="parTrans" cxnId="{A5FDE50E-913D-4F19-9EC5-EC3C76E4E402}">
      <dgm:prSet/>
      <dgm:spPr/>
      <dgm:t>
        <a:bodyPr/>
        <a:lstStyle/>
        <a:p>
          <a:endParaRPr lang="ru-RU"/>
        </a:p>
      </dgm:t>
    </dgm:pt>
    <dgm:pt modelId="{AE74D078-1BFD-4FE1-999C-99F749E0B4C2}" type="sibTrans" cxnId="{A5FDE50E-913D-4F19-9EC5-EC3C76E4E402}">
      <dgm:prSet/>
      <dgm:spPr/>
      <dgm:t>
        <a:bodyPr/>
        <a:lstStyle/>
        <a:p>
          <a:endParaRPr lang="ru-RU"/>
        </a:p>
      </dgm:t>
    </dgm:pt>
    <dgm:pt modelId="{D7645219-5FBA-414D-9241-DF668FE1C8D2}">
      <dgm:prSet phldrT="[Текст]" custT="1"/>
      <dgm:spPr/>
      <dgm:t>
        <a:bodyPr/>
        <a:lstStyle/>
        <a:p>
          <a:r>
            <a:rPr lang="ru-RU" sz="1600" dirty="0" smtClean="0"/>
            <a:t>Ценные бумаги, эмитируемые местными исполнительными и распорядительными органами (привлечение средств, погашение основного долга)</a:t>
          </a:r>
          <a:endParaRPr lang="ru-RU" sz="1600" dirty="0"/>
        </a:p>
      </dgm:t>
    </dgm:pt>
    <dgm:pt modelId="{B488336F-A29A-4893-BA4A-1720656757E1}" type="parTrans" cxnId="{B280D167-D464-454E-905C-40AFE3580E85}">
      <dgm:prSet/>
      <dgm:spPr/>
      <dgm:t>
        <a:bodyPr/>
        <a:lstStyle/>
        <a:p>
          <a:endParaRPr lang="ru-RU"/>
        </a:p>
      </dgm:t>
    </dgm:pt>
    <dgm:pt modelId="{3A5AD50A-232F-4011-A1AC-E503FFE9BAB3}" type="sibTrans" cxnId="{B280D167-D464-454E-905C-40AFE3580E85}">
      <dgm:prSet/>
      <dgm:spPr/>
      <dgm:t>
        <a:bodyPr/>
        <a:lstStyle/>
        <a:p>
          <a:endParaRPr lang="ru-RU"/>
        </a:p>
      </dgm:t>
    </dgm:pt>
    <dgm:pt modelId="{C623D516-3BCC-4778-A383-19FA2D591BAE}">
      <dgm:prSet phldrT="[Текст]" custT="1"/>
      <dgm:spPr/>
      <dgm:t>
        <a:bodyPr/>
        <a:lstStyle/>
        <a:p>
          <a:r>
            <a:rPr lang="ru-RU" sz="1600" dirty="0" smtClean="0"/>
            <a:t>Безвозмездные поступления (платежи от другого бюджета в форме межбюджетных трансфертов)</a:t>
          </a:r>
          <a:endParaRPr lang="ru-RU" sz="1600" dirty="0"/>
        </a:p>
      </dgm:t>
    </dgm:pt>
    <dgm:pt modelId="{0E84B078-EAAD-47A4-8208-5FF4F0671750}" type="parTrans" cxnId="{8C921AA7-C557-43EE-AC2A-1CADC1D4C9E0}">
      <dgm:prSet/>
      <dgm:spPr/>
      <dgm:t>
        <a:bodyPr/>
        <a:lstStyle/>
        <a:p>
          <a:endParaRPr lang="ru-RU"/>
        </a:p>
      </dgm:t>
    </dgm:pt>
    <dgm:pt modelId="{3616F497-00F8-4E12-84EE-3005AC8BFDFC}" type="sibTrans" cxnId="{8C921AA7-C557-43EE-AC2A-1CADC1D4C9E0}">
      <dgm:prSet/>
      <dgm:spPr/>
      <dgm:t>
        <a:bodyPr/>
        <a:lstStyle/>
        <a:p>
          <a:endParaRPr lang="ru-RU"/>
        </a:p>
      </dgm:t>
    </dgm:pt>
    <dgm:pt modelId="{3142FA09-55B0-41ED-A825-28CF9F8C1B6B}">
      <dgm:prSet phldrT="[Текст]" custT="1"/>
      <dgm:spPr/>
      <dgm:t>
        <a:bodyPr/>
        <a:lstStyle/>
        <a:p>
          <a:r>
            <a:rPr lang="ru-RU" sz="1600" dirty="0" smtClean="0"/>
            <a:t>Национальная экономика</a:t>
          </a:r>
          <a:endParaRPr lang="ru-RU" sz="1600" dirty="0"/>
        </a:p>
      </dgm:t>
    </dgm:pt>
    <dgm:pt modelId="{83E9E6A0-6209-4E74-A834-94D08CA1389C}" type="parTrans" cxnId="{642C3C0C-5F6F-4288-9602-F8553B998200}">
      <dgm:prSet/>
      <dgm:spPr/>
      <dgm:t>
        <a:bodyPr/>
        <a:lstStyle/>
        <a:p>
          <a:endParaRPr lang="ru-RU"/>
        </a:p>
      </dgm:t>
    </dgm:pt>
    <dgm:pt modelId="{36E540AA-E21E-4C0D-B484-26112EC20733}" type="sibTrans" cxnId="{642C3C0C-5F6F-4288-9602-F8553B998200}">
      <dgm:prSet/>
      <dgm:spPr/>
      <dgm:t>
        <a:bodyPr/>
        <a:lstStyle/>
        <a:p>
          <a:endParaRPr lang="ru-RU"/>
        </a:p>
      </dgm:t>
    </dgm:pt>
    <dgm:pt modelId="{BCD76D75-F337-49BC-8D0F-796EF209F95F}">
      <dgm:prSet phldrT="[Текст]" custT="1"/>
      <dgm:spPr/>
      <dgm:t>
        <a:bodyPr/>
        <a:lstStyle/>
        <a:p>
          <a:r>
            <a:rPr lang="ru-RU" sz="1600" dirty="0" smtClean="0"/>
            <a:t>Охрана окружающей среды</a:t>
          </a:r>
          <a:endParaRPr lang="ru-RU" sz="1600" dirty="0"/>
        </a:p>
      </dgm:t>
    </dgm:pt>
    <dgm:pt modelId="{0DD1D6A4-0BE4-422D-9C7F-A4A9FB847EFF}" type="parTrans" cxnId="{6DF8A3F4-971E-440F-A6B5-4EDE6BB47E77}">
      <dgm:prSet/>
      <dgm:spPr/>
      <dgm:t>
        <a:bodyPr/>
        <a:lstStyle/>
        <a:p>
          <a:endParaRPr lang="ru-RU"/>
        </a:p>
      </dgm:t>
    </dgm:pt>
    <dgm:pt modelId="{4131687F-79FC-4E7C-9A2E-79BA5C202BFC}" type="sibTrans" cxnId="{6DF8A3F4-971E-440F-A6B5-4EDE6BB47E77}">
      <dgm:prSet/>
      <dgm:spPr/>
      <dgm:t>
        <a:bodyPr/>
        <a:lstStyle/>
        <a:p>
          <a:endParaRPr lang="ru-RU"/>
        </a:p>
      </dgm:t>
    </dgm:pt>
    <dgm:pt modelId="{A5089785-7E6A-4319-8936-299F54AA2601}">
      <dgm:prSet phldrT="[Текст]" custT="1"/>
      <dgm:spPr/>
      <dgm:t>
        <a:bodyPr/>
        <a:lstStyle/>
        <a:p>
          <a:r>
            <a:rPr lang="ru-RU" sz="1600" dirty="0" smtClean="0"/>
            <a:t>Жилищно-коммунальные услуги и жилищное строительство</a:t>
          </a:r>
          <a:endParaRPr lang="ru-RU" sz="1600" dirty="0"/>
        </a:p>
      </dgm:t>
    </dgm:pt>
    <dgm:pt modelId="{4D39C508-8E2B-492E-B133-3AFD95B4BB32}" type="parTrans" cxnId="{D7C966A4-A090-488A-9B1F-39D37F858BE2}">
      <dgm:prSet/>
      <dgm:spPr/>
      <dgm:t>
        <a:bodyPr/>
        <a:lstStyle/>
        <a:p>
          <a:endParaRPr lang="ru-RU"/>
        </a:p>
      </dgm:t>
    </dgm:pt>
    <dgm:pt modelId="{4D0496CA-CE9D-4CAD-B292-6E9734CF9ABC}" type="sibTrans" cxnId="{D7C966A4-A090-488A-9B1F-39D37F858BE2}">
      <dgm:prSet/>
      <dgm:spPr/>
      <dgm:t>
        <a:bodyPr/>
        <a:lstStyle/>
        <a:p>
          <a:endParaRPr lang="ru-RU"/>
        </a:p>
      </dgm:t>
    </dgm:pt>
    <dgm:pt modelId="{FEDABE25-568A-4752-90CC-DD2F5F597D4B}">
      <dgm:prSet phldrT="[Текст]" custT="1"/>
      <dgm:spPr/>
      <dgm:t>
        <a:bodyPr/>
        <a:lstStyle/>
        <a:p>
          <a:r>
            <a:rPr lang="ru-RU" sz="1600" dirty="0" smtClean="0"/>
            <a:t>Физическая культура, спорт, культура и средства массовой информации</a:t>
          </a:r>
          <a:endParaRPr lang="ru-RU" sz="1600" dirty="0"/>
        </a:p>
      </dgm:t>
    </dgm:pt>
    <dgm:pt modelId="{F7DF5821-BAEB-4CAA-9649-B46619A9B871}" type="parTrans" cxnId="{D0A1E3B3-1417-4446-B5C2-F3C51FC9B823}">
      <dgm:prSet/>
      <dgm:spPr/>
      <dgm:t>
        <a:bodyPr/>
        <a:lstStyle/>
        <a:p>
          <a:endParaRPr lang="ru-RU"/>
        </a:p>
      </dgm:t>
    </dgm:pt>
    <dgm:pt modelId="{1C67BD6A-DFC1-47C0-BFF2-8E44B2BD3514}" type="sibTrans" cxnId="{D0A1E3B3-1417-4446-B5C2-F3C51FC9B823}">
      <dgm:prSet/>
      <dgm:spPr/>
      <dgm:t>
        <a:bodyPr/>
        <a:lstStyle/>
        <a:p>
          <a:endParaRPr lang="ru-RU"/>
        </a:p>
      </dgm:t>
    </dgm:pt>
    <dgm:pt modelId="{AFB0D75F-255A-458D-96CB-F5DF6B60C0A0}">
      <dgm:prSet phldrT="[Текст]" custT="1"/>
      <dgm:spPr/>
      <dgm:t>
        <a:bodyPr/>
        <a:lstStyle/>
        <a:p>
          <a:endParaRPr lang="ru-RU" sz="1400" dirty="0"/>
        </a:p>
      </dgm:t>
    </dgm:pt>
    <dgm:pt modelId="{D2ED8C51-E040-4212-9185-CF180487BC1E}" type="sibTrans" cxnId="{977DF8F2-7BD5-488B-96AB-A3C7DACCA77E}">
      <dgm:prSet/>
      <dgm:spPr/>
      <dgm:t>
        <a:bodyPr/>
        <a:lstStyle/>
        <a:p>
          <a:endParaRPr lang="ru-RU"/>
        </a:p>
      </dgm:t>
    </dgm:pt>
    <dgm:pt modelId="{1289D0B0-7A0E-4A36-87A5-DC2923D6527E}" type="parTrans" cxnId="{977DF8F2-7BD5-488B-96AB-A3C7DACCA77E}">
      <dgm:prSet/>
      <dgm:spPr/>
      <dgm:t>
        <a:bodyPr/>
        <a:lstStyle/>
        <a:p>
          <a:endParaRPr lang="ru-RU"/>
        </a:p>
      </dgm:t>
    </dgm:pt>
    <dgm:pt modelId="{C537AD1F-0EE4-4D72-8B0A-7834FF2B96AA}">
      <dgm:prSet phldrT="[Текст]" custT="1"/>
      <dgm:spPr/>
      <dgm:t>
        <a:bodyPr/>
        <a:lstStyle/>
        <a:p>
          <a:endParaRPr lang="ru-RU" sz="1400" dirty="0"/>
        </a:p>
      </dgm:t>
    </dgm:pt>
    <dgm:pt modelId="{5F26235B-263C-4EA0-B255-4086CA7A73E1}" type="sibTrans" cxnId="{8532B5B4-0005-4C4C-8F20-575DE1A58812}">
      <dgm:prSet/>
      <dgm:spPr/>
      <dgm:t>
        <a:bodyPr/>
        <a:lstStyle/>
        <a:p>
          <a:endParaRPr lang="ru-RU"/>
        </a:p>
      </dgm:t>
    </dgm:pt>
    <dgm:pt modelId="{4070272F-F666-4AEA-A911-2D426D0A43D1}" type="parTrans" cxnId="{8532B5B4-0005-4C4C-8F20-575DE1A58812}">
      <dgm:prSet/>
      <dgm:spPr/>
      <dgm:t>
        <a:bodyPr/>
        <a:lstStyle/>
        <a:p>
          <a:endParaRPr lang="ru-RU"/>
        </a:p>
      </dgm:t>
    </dgm:pt>
    <dgm:pt modelId="{818B0D10-5CD2-4E78-AD0D-EAF6F39C0115}">
      <dgm:prSet phldrT="[Текст]" custT="1"/>
      <dgm:spPr/>
      <dgm:t>
        <a:bodyPr/>
        <a:lstStyle/>
        <a:p>
          <a:r>
            <a:rPr lang="ru-RU" sz="1600" dirty="0" smtClean="0"/>
            <a:t>Образование</a:t>
          </a:r>
          <a:endParaRPr lang="ru-RU" sz="1600" dirty="0"/>
        </a:p>
      </dgm:t>
    </dgm:pt>
    <dgm:pt modelId="{AECFC253-26B7-4A6A-AE16-FAD8CFEF7C55}" type="parTrans" cxnId="{3E5D066E-DEF2-4B75-B559-97062C6707C5}">
      <dgm:prSet/>
      <dgm:spPr/>
      <dgm:t>
        <a:bodyPr/>
        <a:lstStyle/>
        <a:p>
          <a:endParaRPr lang="ru-RU"/>
        </a:p>
      </dgm:t>
    </dgm:pt>
    <dgm:pt modelId="{05D50F34-0138-45B8-8DD0-F9BBA527637B}" type="sibTrans" cxnId="{3E5D066E-DEF2-4B75-B559-97062C6707C5}">
      <dgm:prSet/>
      <dgm:spPr/>
      <dgm:t>
        <a:bodyPr/>
        <a:lstStyle/>
        <a:p>
          <a:endParaRPr lang="ru-RU"/>
        </a:p>
      </dgm:t>
    </dgm:pt>
    <dgm:pt modelId="{B7723DF6-68E1-428E-B5A9-031ECD1A9575}">
      <dgm:prSet phldrT="[Текст]" custT="1"/>
      <dgm:spPr/>
      <dgm:t>
        <a:bodyPr/>
        <a:lstStyle/>
        <a:p>
          <a:r>
            <a:rPr lang="ru-RU" sz="1600" dirty="0" smtClean="0"/>
            <a:t>Социальная политика</a:t>
          </a:r>
          <a:endParaRPr lang="ru-RU" sz="1600" dirty="0"/>
        </a:p>
      </dgm:t>
    </dgm:pt>
    <dgm:pt modelId="{C20BF439-0706-47C0-8951-CEA49DCA54FC}" type="parTrans" cxnId="{B9ABADF7-E270-4AE4-AC1A-3777622639D7}">
      <dgm:prSet/>
      <dgm:spPr/>
      <dgm:t>
        <a:bodyPr/>
        <a:lstStyle/>
        <a:p>
          <a:endParaRPr lang="ru-RU"/>
        </a:p>
      </dgm:t>
    </dgm:pt>
    <dgm:pt modelId="{36D4F0B5-159A-461A-9693-BD0FCBDEAF38}" type="sibTrans" cxnId="{B9ABADF7-E270-4AE4-AC1A-3777622639D7}">
      <dgm:prSet/>
      <dgm:spPr/>
      <dgm:t>
        <a:bodyPr/>
        <a:lstStyle/>
        <a:p>
          <a:endParaRPr lang="ru-RU"/>
        </a:p>
      </dgm:t>
    </dgm:pt>
    <dgm:pt modelId="{5BACEF1F-2F67-4F93-B892-81493A5E3F14}">
      <dgm:prSet phldrT="[Текст]" custT="1"/>
      <dgm:spPr/>
      <dgm:t>
        <a:bodyPr/>
        <a:lstStyle/>
        <a:p>
          <a:endParaRPr lang="ru-RU" sz="1800" dirty="0"/>
        </a:p>
      </dgm:t>
    </dgm:pt>
    <dgm:pt modelId="{3C87C007-4786-486B-9F5B-0B159FA0AB27}" type="parTrans" cxnId="{C5813A7B-D171-4379-A5F2-67615800B34F}">
      <dgm:prSet/>
      <dgm:spPr/>
      <dgm:t>
        <a:bodyPr/>
        <a:lstStyle/>
        <a:p>
          <a:endParaRPr lang="ru-RU"/>
        </a:p>
      </dgm:t>
    </dgm:pt>
    <dgm:pt modelId="{BCD833DF-9735-4D4F-9C7F-70D0B9ABD84E}" type="sibTrans" cxnId="{C5813A7B-D171-4379-A5F2-67615800B34F}">
      <dgm:prSet/>
      <dgm:spPr/>
      <dgm:t>
        <a:bodyPr/>
        <a:lstStyle/>
        <a:p>
          <a:endParaRPr lang="ru-RU"/>
        </a:p>
      </dgm:t>
    </dgm:pt>
    <dgm:pt modelId="{771680BF-B862-4413-A5B0-F67F8129DF61}">
      <dgm:prSet phldrT="[Текст]" custT="1"/>
      <dgm:spPr/>
      <dgm:t>
        <a:bodyPr/>
        <a:lstStyle/>
        <a:p>
          <a:r>
            <a:rPr lang="ru-RU" sz="1600" dirty="0" smtClean="0"/>
            <a:t>Национальная оборона</a:t>
          </a:r>
          <a:endParaRPr lang="ru-RU" sz="1600" dirty="0"/>
        </a:p>
      </dgm:t>
    </dgm:pt>
    <dgm:pt modelId="{0403F9EC-161E-4317-92FF-3BA6DFE39A9E}" type="parTrans" cxnId="{9A1056BD-9E4E-424B-9F3D-8F1636E71AE2}">
      <dgm:prSet/>
      <dgm:spPr/>
    </dgm:pt>
    <dgm:pt modelId="{17A72C67-D008-41E5-A2F4-6072EFCC0CE5}" type="sibTrans" cxnId="{9A1056BD-9E4E-424B-9F3D-8F1636E71AE2}">
      <dgm:prSet/>
      <dgm:spPr/>
    </dgm:pt>
    <dgm:pt modelId="{DE225764-8672-479E-821F-B5B67789BE48}">
      <dgm:prSet phldrT="[Текст]" custT="1"/>
      <dgm:spPr/>
      <dgm:t>
        <a:bodyPr/>
        <a:lstStyle/>
        <a:p>
          <a:endParaRPr lang="ru-RU" sz="1600" dirty="0"/>
        </a:p>
      </dgm:t>
    </dgm:pt>
    <dgm:pt modelId="{8D4347F1-3232-492B-A316-2A395DBDDE6C}" type="parTrans" cxnId="{AF7078C2-F28B-4CDF-AB09-5636448B5695}">
      <dgm:prSet/>
      <dgm:spPr/>
    </dgm:pt>
    <dgm:pt modelId="{2474A3B4-EEB9-4476-B20B-07244F8C5CBD}" type="sibTrans" cxnId="{AF7078C2-F28B-4CDF-AB09-5636448B5695}">
      <dgm:prSet/>
      <dgm:spPr/>
    </dgm:pt>
    <dgm:pt modelId="{6C8AA246-8D40-433E-8AF8-CB3FB2C4F465}">
      <dgm:prSet phldrT="[Текст]" custT="1"/>
      <dgm:spPr/>
      <dgm:t>
        <a:bodyPr/>
        <a:lstStyle/>
        <a:p>
          <a:endParaRPr lang="ru-RU" sz="1600" dirty="0"/>
        </a:p>
      </dgm:t>
    </dgm:pt>
    <dgm:pt modelId="{672EA98B-41F7-4B1C-B93C-9A05ACE84F47}" type="parTrans" cxnId="{E7979191-4AE6-4141-8667-A0E693914A4E}">
      <dgm:prSet/>
      <dgm:spPr/>
    </dgm:pt>
    <dgm:pt modelId="{50508AAE-9B33-4795-84C0-48B5B5752665}" type="sibTrans" cxnId="{E7979191-4AE6-4141-8667-A0E693914A4E}">
      <dgm:prSet/>
      <dgm:spPr/>
    </dgm:pt>
    <dgm:pt modelId="{E1350BF2-D1E9-4156-A119-5DABB67B81F7}" type="pres">
      <dgm:prSet presAssocID="{296FB34C-CFD5-4F53-A0CA-D93ADAF9C067}" presName="Name0" presStyleCnt="0">
        <dgm:presLayoutVars>
          <dgm:dir/>
          <dgm:animLvl val="lvl"/>
          <dgm:resizeHandles val="exact"/>
        </dgm:presLayoutVars>
      </dgm:prSet>
      <dgm:spPr/>
      <dgm:t>
        <a:bodyPr/>
        <a:lstStyle/>
        <a:p>
          <a:endParaRPr lang="ru-RU"/>
        </a:p>
      </dgm:t>
    </dgm:pt>
    <dgm:pt modelId="{BE2670E5-299D-41DF-9E58-0C05E7B8E3B3}" type="pres">
      <dgm:prSet presAssocID="{185B1209-2042-45CD-B7B6-A54A1AE00001}" presName="linNode" presStyleCnt="0"/>
      <dgm:spPr/>
    </dgm:pt>
    <dgm:pt modelId="{425E035B-3C04-438D-AC5E-2E9B06A3BABB}" type="pres">
      <dgm:prSet presAssocID="{185B1209-2042-45CD-B7B6-A54A1AE00001}" presName="parentText" presStyleLbl="node1" presStyleIdx="0" presStyleCnt="3">
        <dgm:presLayoutVars>
          <dgm:chMax val="1"/>
          <dgm:bulletEnabled val="1"/>
        </dgm:presLayoutVars>
      </dgm:prSet>
      <dgm:spPr/>
      <dgm:t>
        <a:bodyPr/>
        <a:lstStyle/>
        <a:p>
          <a:endParaRPr lang="ru-RU"/>
        </a:p>
      </dgm:t>
    </dgm:pt>
    <dgm:pt modelId="{724BEE67-738A-4189-BB69-6CC826FE5705}" type="pres">
      <dgm:prSet presAssocID="{185B1209-2042-45CD-B7B6-A54A1AE00001}" presName="descendantText" presStyleLbl="alignAccFollowNode1" presStyleIdx="0" presStyleCnt="3" custScaleY="111711" custLinFactNeighborX="1235" custLinFactNeighborY="-22868">
        <dgm:presLayoutVars>
          <dgm:bulletEnabled val="1"/>
        </dgm:presLayoutVars>
      </dgm:prSet>
      <dgm:spPr/>
      <dgm:t>
        <a:bodyPr/>
        <a:lstStyle/>
        <a:p>
          <a:endParaRPr lang="ru-RU"/>
        </a:p>
      </dgm:t>
    </dgm:pt>
    <dgm:pt modelId="{A998318B-E30D-4827-BF1D-A9FEFC1FC76A}" type="pres">
      <dgm:prSet presAssocID="{EA9E5874-7D3A-43E7-8D27-DE51BA52B516}" presName="sp" presStyleCnt="0"/>
      <dgm:spPr/>
    </dgm:pt>
    <dgm:pt modelId="{AD37727B-F7B0-4BD3-8B7B-1567FCCF33C9}" type="pres">
      <dgm:prSet presAssocID="{B9100931-B22E-4AA7-A933-8EB1DEA8BD6F}" presName="linNode" presStyleCnt="0"/>
      <dgm:spPr/>
    </dgm:pt>
    <dgm:pt modelId="{0450A32C-A3E3-4A61-A559-7659F12E9D83}" type="pres">
      <dgm:prSet presAssocID="{B9100931-B22E-4AA7-A933-8EB1DEA8BD6F}" presName="parentText" presStyleLbl="node1" presStyleIdx="1" presStyleCnt="3">
        <dgm:presLayoutVars>
          <dgm:chMax val="1"/>
          <dgm:bulletEnabled val="1"/>
        </dgm:presLayoutVars>
      </dgm:prSet>
      <dgm:spPr/>
      <dgm:t>
        <a:bodyPr/>
        <a:lstStyle/>
        <a:p>
          <a:endParaRPr lang="ru-RU"/>
        </a:p>
      </dgm:t>
    </dgm:pt>
    <dgm:pt modelId="{A9D6E545-DB18-4B4C-98D6-4EE401B90BF8}" type="pres">
      <dgm:prSet presAssocID="{B9100931-B22E-4AA7-A933-8EB1DEA8BD6F}" presName="descendantText" presStyleLbl="alignAccFollowNode1" presStyleIdx="1" presStyleCnt="3" custScaleX="99660" custScaleY="258255">
        <dgm:presLayoutVars>
          <dgm:bulletEnabled val="1"/>
        </dgm:presLayoutVars>
      </dgm:prSet>
      <dgm:spPr/>
      <dgm:t>
        <a:bodyPr/>
        <a:lstStyle/>
        <a:p>
          <a:endParaRPr lang="ru-RU"/>
        </a:p>
      </dgm:t>
    </dgm:pt>
    <dgm:pt modelId="{1F1C3478-8993-49F7-A6A8-A76C0B0859AD}" type="pres">
      <dgm:prSet presAssocID="{04C0FF2B-D478-46FD-AD14-A41C2BDC701C}" presName="sp" presStyleCnt="0"/>
      <dgm:spPr/>
    </dgm:pt>
    <dgm:pt modelId="{02F7F8AF-E901-4B28-904E-DE3C4D44A172}" type="pres">
      <dgm:prSet presAssocID="{4F55D631-D895-4904-A0E7-49180C9D5A25}" presName="linNode" presStyleCnt="0"/>
      <dgm:spPr/>
    </dgm:pt>
    <dgm:pt modelId="{4896565C-472C-4376-8106-7A67D4C4703C}" type="pres">
      <dgm:prSet presAssocID="{4F55D631-D895-4904-A0E7-49180C9D5A25}" presName="parentText" presStyleLbl="node1" presStyleIdx="2" presStyleCnt="3" custScaleX="110833" custScaleY="148171" custLinFactNeighborX="-5165" custLinFactNeighborY="5711">
        <dgm:presLayoutVars>
          <dgm:chMax val="1"/>
          <dgm:bulletEnabled val="1"/>
        </dgm:presLayoutVars>
      </dgm:prSet>
      <dgm:spPr/>
      <dgm:t>
        <a:bodyPr/>
        <a:lstStyle/>
        <a:p>
          <a:endParaRPr lang="ru-RU"/>
        </a:p>
      </dgm:t>
    </dgm:pt>
    <dgm:pt modelId="{A45A5B8D-D35F-40F4-88C2-279AB45292BB}" type="pres">
      <dgm:prSet presAssocID="{4F55D631-D895-4904-A0E7-49180C9D5A25}" presName="descendantText" presStyleLbl="alignAccFollowNode1" presStyleIdx="2" presStyleCnt="3" custScaleY="173325">
        <dgm:presLayoutVars>
          <dgm:bulletEnabled val="1"/>
        </dgm:presLayoutVars>
      </dgm:prSet>
      <dgm:spPr/>
      <dgm:t>
        <a:bodyPr/>
        <a:lstStyle/>
        <a:p>
          <a:endParaRPr lang="ru-RU"/>
        </a:p>
      </dgm:t>
    </dgm:pt>
  </dgm:ptLst>
  <dgm:cxnLst>
    <dgm:cxn modelId="{3C81764C-D270-42F1-BA51-6A4F693C51FE}" type="presOf" srcId="{7999CF59-0164-4D79-A2D7-D26EE876106B}" destId="{724BEE67-738A-4189-BB69-6CC826FE5705}" srcOrd="0" destOrd="0" presId="urn:microsoft.com/office/officeart/2005/8/layout/vList5"/>
    <dgm:cxn modelId="{9D84A93A-AE53-4E0E-9A78-C518DE752D7B}" type="presOf" srcId="{BCD76D75-F337-49BC-8D0F-796EF209F95F}" destId="{A9D6E545-DB18-4B4C-98D6-4EE401B90BF8}" srcOrd="0" destOrd="5" presId="urn:microsoft.com/office/officeart/2005/8/layout/vList5"/>
    <dgm:cxn modelId="{4C83DBC3-8A1B-48EF-869A-00B078CD00D3}" srcId="{296FB34C-CFD5-4F53-A0CA-D93ADAF9C067}" destId="{4F55D631-D895-4904-A0E7-49180C9D5A25}" srcOrd="2" destOrd="0" parTransId="{D1015709-8337-49A0-B7C3-7265E8A117E0}" sibTransId="{EF183E89-C45A-4DA5-8A97-16BCB6BA1362}"/>
    <dgm:cxn modelId="{642C3C0C-5F6F-4288-9602-F8553B998200}" srcId="{B9100931-B22E-4AA7-A933-8EB1DEA8BD6F}" destId="{3142FA09-55B0-41ED-A825-28CF9F8C1B6B}" srcOrd="4" destOrd="0" parTransId="{83E9E6A0-6209-4E74-A834-94D08CA1389C}" sibTransId="{36E540AA-E21E-4C0D-B484-26112EC20733}"/>
    <dgm:cxn modelId="{80710C21-1EE3-4512-A3DA-EE09559EA671}" type="presOf" srcId="{D7645219-5FBA-414D-9241-DF668FE1C8D2}" destId="{A45A5B8D-D35F-40F4-88C2-279AB45292BB}" srcOrd="0" destOrd="1" presId="urn:microsoft.com/office/officeart/2005/8/layout/vList5"/>
    <dgm:cxn modelId="{77AD1B10-55E6-4A3F-B601-A885F55230C9}" type="presOf" srcId="{B9100931-B22E-4AA7-A933-8EB1DEA8BD6F}" destId="{0450A32C-A3E3-4A61-A559-7659F12E9D83}" srcOrd="0" destOrd="0" presId="urn:microsoft.com/office/officeart/2005/8/layout/vList5"/>
    <dgm:cxn modelId="{AF7078C2-F28B-4CDF-AB09-5636448B5695}" srcId="{B9100931-B22E-4AA7-A933-8EB1DEA8BD6F}" destId="{DE225764-8672-479E-821F-B5B67789BE48}" srcOrd="0" destOrd="0" parTransId="{8D4347F1-3232-492B-A316-2A395DBDDE6C}" sibTransId="{2474A3B4-EEB9-4476-B20B-07244F8C5CBD}"/>
    <dgm:cxn modelId="{03B7EF0C-4C42-41D6-A13A-0C7531401AB7}" type="presOf" srcId="{185B1209-2042-45CD-B7B6-A54A1AE00001}" destId="{425E035B-3C04-438D-AC5E-2E9B06A3BABB}" srcOrd="0" destOrd="0" presId="urn:microsoft.com/office/officeart/2005/8/layout/vList5"/>
    <dgm:cxn modelId="{D7C966A4-A090-488A-9B1F-39D37F858BE2}" srcId="{B9100931-B22E-4AA7-A933-8EB1DEA8BD6F}" destId="{A5089785-7E6A-4319-8936-299F54AA2601}" srcOrd="6" destOrd="0" parTransId="{4D39C508-8E2B-492E-B133-3AFD95B4BB32}" sibTransId="{4D0496CA-CE9D-4CAD-B292-6E9734CF9ABC}"/>
    <dgm:cxn modelId="{6042CE12-910F-4D39-963B-FB38B699FF3C}" type="presOf" srcId="{771680BF-B862-4413-A5B0-F67F8129DF61}" destId="{A9D6E545-DB18-4B4C-98D6-4EE401B90BF8}" srcOrd="0" destOrd="3" presId="urn:microsoft.com/office/officeart/2005/8/layout/vList5"/>
    <dgm:cxn modelId="{9A1056BD-9E4E-424B-9F3D-8F1636E71AE2}" srcId="{B9100931-B22E-4AA7-A933-8EB1DEA8BD6F}" destId="{771680BF-B862-4413-A5B0-F67F8129DF61}" srcOrd="3" destOrd="0" parTransId="{0403F9EC-161E-4317-92FF-3BA6DFE39A9E}" sibTransId="{17A72C67-D008-41E5-A2F4-6072EFCC0CE5}"/>
    <dgm:cxn modelId="{C5813A7B-D171-4379-A5F2-67615800B34F}" srcId="{4F55D631-D895-4904-A0E7-49180C9D5A25}" destId="{5BACEF1F-2F67-4F93-B892-81493A5E3F14}" srcOrd="2" destOrd="0" parTransId="{3C87C007-4786-486B-9F5B-0B159FA0AB27}" sibTransId="{BCD833DF-9735-4D4F-9C7F-70D0B9ABD84E}"/>
    <dgm:cxn modelId="{977DF8F2-7BD5-488B-96AB-A3C7DACCA77E}" srcId="{B9100931-B22E-4AA7-A933-8EB1DEA8BD6F}" destId="{AFB0D75F-255A-458D-96CB-F5DF6B60C0A0}" srcOrd="10" destOrd="0" parTransId="{1289D0B0-7A0E-4A36-87A5-DC2923D6527E}" sibTransId="{D2ED8C51-E040-4212-9185-CF180487BC1E}"/>
    <dgm:cxn modelId="{4EE1E3BA-AC70-42D6-A359-A6D09712B39A}" type="presOf" srcId="{92BF4E54-DB30-4C32-A694-2690A0857D8A}" destId="{724BEE67-738A-4189-BB69-6CC826FE5705}" srcOrd="0" destOrd="1" presId="urn:microsoft.com/office/officeart/2005/8/layout/vList5"/>
    <dgm:cxn modelId="{A5FDE50E-913D-4F19-9EC5-EC3C76E4E402}" srcId="{4F55D631-D895-4904-A0E7-49180C9D5A25}" destId="{3D0273A6-C047-4B57-B886-939BDE221E7D}" srcOrd="0" destOrd="0" parTransId="{1A092474-CAC6-4982-949A-06615D990775}" sibTransId="{AE74D078-1BFD-4FE1-999C-99F749E0B4C2}"/>
    <dgm:cxn modelId="{66B909C9-B2A5-4622-8C70-24CE524EDB69}" type="presOf" srcId="{71CB819E-3432-4C5D-BA34-ECB239AB4AB6}" destId="{A9D6E545-DB18-4B4C-98D6-4EE401B90BF8}" srcOrd="0" destOrd="2" presId="urn:microsoft.com/office/officeart/2005/8/layout/vList5"/>
    <dgm:cxn modelId="{722A2931-0D37-425B-B5B8-0C08B596D203}" srcId="{185B1209-2042-45CD-B7B6-A54A1AE00001}" destId="{92BF4E54-DB30-4C32-A694-2690A0857D8A}" srcOrd="1" destOrd="0" parTransId="{1C7F4EF8-804F-4E12-AADD-21E2B4B06664}" sibTransId="{A9BA7A87-4607-40A8-AB17-6365EC50CEE1}"/>
    <dgm:cxn modelId="{9DD8CB08-C599-48DF-A5A3-DD9A1E247FA2}" srcId="{185B1209-2042-45CD-B7B6-A54A1AE00001}" destId="{7999CF59-0164-4D79-A2D7-D26EE876106B}" srcOrd="0" destOrd="0" parTransId="{1323BBC9-23C4-4A3A-97D4-A977E8D677EA}" sibTransId="{F6FCABB8-A78B-4D5F-A63F-8DA011764167}"/>
    <dgm:cxn modelId="{EB92A799-AAD1-488F-BA8B-94CB3E6D6E51}" type="presOf" srcId="{DE225764-8672-479E-821F-B5B67789BE48}" destId="{A9D6E545-DB18-4B4C-98D6-4EE401B90BF8}" srcOrd="0" destOrd="0" presId="urn:microsoft.com/office/officeart/2005/8/layout/vList5"/>
    <dgm:cxn modelId="{ABB10794-6FEA-4B4F-9325-A61FEA5C4F92}" type="presOf" srcId="{FEDABE25-568A-4752-90CC-DD2F5F597D4B}" destId="{A9D6E545-DB18-4B4C-98D6-4EE401B90BF8}" srcOrd="0" destOrd="7" presId="urn:microsoft.com/office/officeart/2005/8/layout/vList5"/>
    <dgm:cxn modelId="{5D6288D8-6EF2-4487-B356-A3CF54CD3662}" type="presOf" srcId="{B7723DF6-68E1-428E-B5A9-031ECD1A9575}" destId="{A9D6E545-DB18-4B4C-98D6-4EE401B90BF8}" srcOrd="0" destOrd="9" presId="urn:microsoft.com/office/officeart/2005/8/layout/vList5"/>
    <dgm:cxn modelId="{72199D13-0211-4005-9C2A-62894859B0EF}" type="presOf" srcId="{5BACEF1F-2F67-4F93-B892-81493A5E3F14}" destId="{A45A5B8D-D35F-40F4-88C2-279AB45292BB}" srcOrd="0" destOrd="2" presId="urn:microsoft.com/office/officeart/2005/8/layout/vList5"/>
    <dgm:cxn modelId="{6105EFEF-ADA7-4AD1-B70E-A6784594C8F7}" srcId="{B9100931-B22E-4AA7-A933-8EB1DEA8BD6F}" destId="{71CB819E-3432-4C5D-BA34-ECB239AB4AB6}" srcOrd="2" destOrd="0" parTransId="{452D77B4-E1ED-4484-A5A4-FDB53A7D355C}" sibTransId="{1D771F04-CC3C-4DFE-8159-66EC0F83752A}"/>
    <dgm:cxn modelId="{57BDBE21-47A9-4147-BDEB-FEA124BE5F07}" type="presOf" srcId="{3D0273A6-C047-4B57-B886-939BDE221E7D}" destId="{A45A5B8D-D35F-40F4-88C2-279AB45292BB}" srcOrd="0" destOrd="0" presId="urn:microsoft.com/office/officeart/2005/8/layout/vList5"/>
    <dgm:cxn modelId="{B9ABADF7-E270-4AE4-AC1A-3777622639D7}" srcId="{B9100931-B22E-4AA7-A933-8EB1DEA8BD6F}" destId="{B7723DF6-68E1-428E-B5A9-031ECD1A9575}" srcOrd="9" destOrd="0" parTransId="{C20BF439-0706-47C0-8951-CEA49DCA54FC}" sibTransId="{36D4F0B5-159A-461A-9693-BD0FCBDEAF38}"/>
    <dgm:cxn modelId="{8C921AA7-C557-43EE-AC2A-1CADC1D4C9E0}" srcId="{185B1209-2042-45CD-B7B6-A54A1AE00001}" destId="{C623D516-3BCC-4778-A383-19FA2D591BAE}" srcOrd="2" destOrd="0" parTransId="{0E84B078-EAAD-47A4-8208-5FF4F0671750}" sibTransId="{3616F497-00F8-4E12-84EE-3005AC8BFDFC}"/>
    <dgm:cxn modelId="{1232D34B-3709-4DCE-AB8E-73D69948C301}" type="presOf" srcId="{AFB0D75F-255A-458D-96CB-F5DF6B60C0A0}" destId="{A9D6E545-DB18-4B4C-98D6-4EE401B90BF8}" srcOrd="0" destOrd="10" presId="urn:microsoft.com/office/officeart/2005/8/layout/vList5"/>
    <dgm:cxn modelId="{F2A565CA-625F-48A0-9C49-4B79C90E21C4}" type="presOf" srcId="{A5089785-7E6A-4319-8936-299F54AA2601}" destId="{A9D6E545-DB18-4B4C-98D6-4EE401B90BF8}" srcOrd="0" destOrd="6" presId="urn:microsoft.com/office/officeart/2005/8/layout/vList5"/>
    <dgm:cxn modelId="{6DF8A3F4-971E-440F-A6B5-4EDE6BB47E77}" srcId="{B9100931-B22E-4AA7-A933-8EB1DEA8BD6F}" destId="{BCD76D75-F337-49BC-8D0F-796EF209F95F}" srcOrd="5" destOrd="0" parTransId="{0DD1D6A4-0BE4-422D-9C7F-A4A9FB847EFF}" sibTransId="{4131687F-79FC-4E7C-9A2E-79BA5C202BFC}"/>
    <dgm:cxn modelId="{1B31B65F-F9C5-4DA2-BD95-A36A628222C8}" type="presOf" srcId="{6C8AA246-8D40-433E-8AF8-CB3FB2C4F465}" destId="{A9D6E545-DB18-4B4C-98D6-4EE401B90BF8}" srcOrd="0" destOrd="1" presId="urn:microsoft.com/office/officeart/2005/8/layout/vList5"/>
    <dgm:cxn modelId="{D0A1E3B3-1417-4446-B5C2-F3C51FC9B823}" srcId="{B9100931-B22E-4AA7-A933-8EB1DEA8BD6F}" destId="{FEDABE25-568A-4752-90CC-DD2F5F597D4B}" srcOrd="7" destOrd="0" parTransId="{F7DF5821-BAEB-4CAA-9649-B46619A9B871}" sibTransId="{1C67BD6A-DFC1-47C0-BFF2-8E44B2BD3514}"/>
    <dgm:cxn modelId="{3E5D066E-DEF2-4B75-B559-97062C6707C5}" srcId="{B9100931-B22E-4AA7-A933-8EB1DEA8BD6F}" destId="{818B0D10-5CD2-4E78-AD0D-EAF6F39C0115}" srcOrd="8" destOrd="0" parTransId="{AECFC253-26B7-4A6A-AE16-FAD8CFEF7C55}" sibTransId="{05D50F34-0138-45B8-8DD0-F9BBA527637B}"/>
    <dgm:cxn modelId="{7A643D89-A0A5-4AF3-8BA3-66E04A348580}" type="presOf" srcId="{818B0D10-5CD2-4E78-AD0D-EAF6F39C0115}" destId="{A9D6E545-DB18-4B4C-98D6-4EE401B90BF8}" srcOrd="0" destOrd="8" presId="urn:microsoft.com/office/officeart/2005/8/layout/vList5"/>
    <dgm:cxn modelId="{B280D167-D464-454E-905C-40AFE3580E85}" srcId="{4F55D631-D895-4904-A0E7-49180C9D5A25}" destId="{D7645219-5FBA-414D-9241-DF668FE1C8D2}" srcOrd="1" destOrd="0" parTransId="{B488336F-A29A-4893-BA4A-1720656757E1}" sibTransId="{3A5AD50A-232F-4011-A1AC-E503FFE9BAB3}"/>
    <dgm:cxn modelId="{72080AA5-F31C-4637-B9B1-3D6A6E3C0F94}" srcId="{296FB34C-CFD5-4F53-A0CA-D93ADAF9C067}" destId="{B9100931-B22E-4AA7-A933-8EB1DEA8BD6F}" srcOrd="1" destOrd="0" parTransId="{D9B03652-6C5C-4999-9AFF-D2A24A9251EC}" sibTransId="{04C0FF2B-D478-46FD-AD14-A41C2BDC701C}"/>
    <dgm:cxn modelId="{7781EBCC-0E04-4813-B9CC-92959B228C68}" type="presOf" srcId="{4F55D631-D895-4904-A0E7-49180C9D5A25}" destId="{4896565C-472C-4376-8106-7A67D4C4703C}" srcOrd="0" destOrd="0" presId="urn:microsoft.com/office/officeart/2005/8/layout/vList5"/>
    <dgm:cxn modelId="{B751ABAB-B580-4B59-9125-CE4878D5BCB5}" type="presOf" srcId="{3142FA09-55B0-41ED-A825-28CF9F8C1B6B}" destId="{A9D6E545-DB18-4B4C-98D6-4EE401B90BF8}" srcOrd="0" destOrd="4" presId="urn:microsoft.com/office/officeart/2005/8/layout/vList5"/>
    <dgm:cxn modelId="{19F09D11-252A-4DA0-AFA0-35D5412C22ED}" type="presOf" srcId="{C623D516-3BCC-4778-A383-19FA2D591BAE}" destId="{724BEE67-738A-4189-BB69-6CC826FE5705}" srcOrd="0" destOrd="2" presId="urn:microsoft.com/office/officeart/2005/8/layout/vList5"/>
    <dgm:cxn modelId="{2965B879-AD30-4076-A9E7-5DCE27A6AEA6}" type="presOf" srcId="{296FB34C-CFD5-4F53-A0CA-D93ADAF9C067}" destId="{E1350BF2-D1E9-4156-A119-5DABB67B81F7}" srcOrd="0" destOrd="0" presId="urn:microsoft.com/office/officeart/2005/8/layout/vList5"/>
    <dgm:cxn modelId="{E161AD58-A78A-4DAA-8B05-E4070D4C9370}" srcId="{296FB34C-CFD5-4F53-A0CA-D93ADAF9C067}" destId="{185B1209-2042-45CD-B7B6-A54A1AE00001}" srcOrd="0" destOrd="0" parTransId="{9DBACAD0-5CCD-4A0F-ADC8-456012454FFA}" sibTransId="{EA9E5874-7D3A-43E7-8D27-DE51BA52B516}"/>
    <dgm:cxn modelId="{8532B5B4-0005-4C4C-8F20-575DE1A58812}" srcId="{B9100931-B22E-4AA7-A933-8EB1DEA8BD6F}" destId="{C537AD1F-0EE4-4D72-8B0A-7834FF2B96AA}" srcOrd="11" destOrd="0" parTransId="{4070272F-F666-4AEA-A911-2D426D0A43D1}" sibTransId="{5F26235B-263C-4EA0-B255-4086CA7A73E1}"/>
    <dgm:cxn modelId="{E7979191-4AE6-4141-8667-A0E693914A4E}" srcId="{B9100931-B22E-4AA7-A933-8EB1DEA8BD6F}" destId="{6C8AA246-8D40-433E-8AF8-CB3FB2C4F465}" srcOrd="1" destOrd="0" parTransId="{672EA98B-41F7-4B1C-B93C-9A05ACE84F47}" sibTransId="{50508AAE-9B33-4795-84C0-48B5B5752665}"/>
    <dgm:cxn modelId="{EC82D769-04B5-4E06-AEE0-C9D787A9528A}" type="presOf" srcId="{C537AD1F-0EE4-4D72-8B0A-7834FF2B96AA}" destId="{A9D6E545-DB18-4B4C-98D6-4EE401B90BF8}" srcOrd="0" destOrd="11" presId="urn:microsoft.com/office/officeart/2005/8/layout/vList5"/>
    <dgm:cxn modelId="{D2AD618A-1633-4784-85EE-B468B4B36693}" type="presParOf" srcId="{E1350BF2-D1E9-4156-A119-5DABB67B81F7}" destId="{BE2670E5-299D-41DF-9E58-0C05E7B8E3B3}" srcOrd="0" destOrd="0" presId="urn:microsoft.com/office/officeart/2005/8/layout/vList5"/>
    <dgm:cxn modelId="{392B6612-51ED-4057-B55B-707A653D3713}" type="presParOf" srcId="{BE2670E5-299D-41DF-9E58-0C05E7B8E3B3}" destId="{425E035B-3C04-438D-AC5E-2E9B06A3BABB}" srcOrd="0" destOrd="0" presId="urn:microsoft.com/office/officeart/2005/8/layout/vList5"/>
    <dgm:cxn modelId="{48191FB0-D768-4C87-8163-3803796E2EF5}" type="presParOf" srcId="{BE2670E5-299D-41DF-9E58-0C05E7B8E3B3}" destId="{724BEE67-738A-4189-BB69-6CC826FE5705}" srcOrd="1" destOrd="0" presId="urn:microsoft.com/office/officeart/2005/8/layout/vList5"/>
    <dgm:cxn modelId="{22730ECB-FCCB-4E02-BDBC-EFA660F603CA}" type="presParOf" srcId="{E1350BF2-D1E9-4156-A119-5DABB67B81F7}" destId="{A998318B-E30D-4827-BF1D-A9FEFC1FC76A}" srcOrd="1" destOrd="0" presId="urn:microsoft.com/office/officeart/2005/8/layout/vList5"/>
    <dgm:cxn modelId="{C4CBB479-016C-4A91-B716-9AA62BF9E079}" type="presParOf" srcId="{E1350BF2-D1E9-4156-A119-5DABB67B81F7}" destId="{AD37727B-F7B0-4BD3-8B7B-1567FCCF33C9}" srcOrd="2" destOrd="0" presId="urn:microsoft.com/office/officeart/2005/8/layout/vList5"/>
    <dgm:cxn modelId="{BD6EED86-527B-4E73-9F90-49371A933E58}" type="presParOf" srcId="{AD37727B-F7B0-4BD3-8B7B-1567FCCF33C9}" destId="{0450A32C-A3E3-4A61-A559-7659F12E9D83}" srcOrd="0" destOrd="0" presId="urn:microsoft.com/office/officeart/2005/8/layout/vList5"/>
    <dgm:cxn modelId="{A5BDC14A-0D41-4416-ADBC-A2B9EEE50AC9}" type="presParOf" srcId="{AD37727B-F7B0-4BD3-8B7B-1567FCCF33C9}" destId="{A9D6E545-DB18-4B4C-98D6-4EE401B90BF8}" srcOrd="1" destOrd="0" presId="urn:microsoft.com/office/officeart/2005/8/layout/vList5"/>
    <dgm:cxn modelId="{62688B14-7B43-4E90-AFD4-36E3B3CB9AFA}" type="presParOf" srcId="{E1350BF2-D1E9-4156-A119-5DABB67B81F7}" destId="{1F1C3478-8993-49F7-A6A8-A76C0B0859AD}" srcOrd="3" destOrd="0" presId="urn:microsoft.com/office/officeart/2005/8/layout/vList5"/>
    <dgm:cxn modelId="{F66E8EFB-6F13-4473-971E-1BD7934E2CEF}" type="presParOf" srcId="{E1350BF2-D1E9-4156-A119-5DABB67B81F7}" destId="{02F7F8AF-E901-4B28-904E-DE3C4D44A172}" srcOrd="4" destOrd="0" presId="urn:microsoft.com/office/officeart/2005/8/layout/vList5"/>
    <dgm:cxn modelId="{FF5C2291-9224-4FC7-AE9C-4D79BEAF82D2}" type="presParOf" srcId="{02F7F8AF-E901-4B28-904E-DE3C4D44A172}" destId="{4896565C-472C-4376-8106-7A67D4C4703C}" srcOrd="0" destOrd="0" presId="urn:microsoft.com/office/officeart/2005/8/layout/vList5"/>
    <dgm:cxn modelId="{68513DCF-A53F-493A-A810-07E03F4BFA32}" type="presParOf" srcId="{02F7F8AF-E901-4B28-904E-DE3C4D44A172}" destId="{A45A5B8D-D35F-40F4-88C2-279AB45292B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5729FE-667F-4D04-8327-A6E6C005F64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271CF197-E89C-4F19-A4F9-ADCE8E90AA49}">
      <dgm:prSet phldrT="[Текст]" custT="1"/>
      <dgm:spPr/>
      <dgm:t>
        <a:bodyPr/>
        <a:lstStyle/>
        <a:p>
          <a:r>
            <a:rPr lang="ru-RU" sz="2400" dirty="0" smtClean="0">
              <a:solidFill>
                <a:srgbClr val="FF0000"/>
              </a:solidFill>
            </a:rPr>
            <a:t>Образуются</a:t>
          </a:r>
          <a:endParaRPr lang="ru-RU" sz="2400" dirty="0">
            <a:solidFill>
              <a:srgbClr val="FF0000"/>
            </a:solidFill>
          </a:endParaRPr>
        </a:p>
      </dgm:t>
    </dgm:pt>
    <dgm:pt modelId="{A0B03CDE-4735-4CCC-864E-D42AD4106B58}" type="parTrans" cxnId="{BB5890AF-8A74-4012-B430-902A2D57FA7F}">
      <dgm:prSet/>
      <dgm:spPr/>
      <dgm:t>
        <a:bodyPr/>
        <a:lstStyle/>
        <a:p>
          <a:endParaRPr lang="ru-RU"/>
        </a:p>
      </dgm:t>
    </dgm:pt>
    <dgm:pt modelId="{B8694DC0-5F2A-411B-B047-87325628BF16}" type="sibTrans" cxnId="{BB5890AF-8A74-4012-B430-902A2D57FA7F}">
      <dgm:prSet/>
      <dgm:spPr/>
      <dgm:t>
        <a:bodyPr/>
        <a:lstStyle/>
        <a:p>
          <a:endParaRPr lang="ru-RU"/>
        </a:p>
      </dgm:t>
    </dgm:pt>
    <dgm:pt modelId="{89D941BC-934C-422A-92BE-552DB08ACC08}">
      <dgm:prSet phldrT="[Текст]" custT="1"/>
      <dgm:spPr/>
      <dgm:t>
        <a:bodyPr/>
        <a:lstStyle/>
        <a:p>
          <a:r>
            <a:rPr lang="ru-RU" sz="2000" dirty="0" smtClean="0"/>
            <a:t>По принципу «Один Совет – один бюджет»: </a:t>
          </a:r>
          <a:r>
            <a:rPr lang="ru-RU" sz="1600" dirty="0" smtClean="0"/>
            <a:t>в каждой административно-территориальной единице местный Совет депутатов имеет в своем распоряжении местный бюджет, средства которого он самостоятельно и независимо использует для выполнения возложенных на него задач и функций</a:t>
          </a:r>
          <a:endParaRPr lang="ru-RU" sz="1600" dirty="0"/>
        </a:p>
      </dgm:t>
    </dgm:pt>
    <dgm:pt modelId="{2FF7D04C-26BA-46E2-AD60-C145029283CB}" type="parTrans" cxnId="{E2AF6719-6FAB-470D-9CAA-668F4C3C21F8}">
      <dgm:prSet/>
      <dgm:spPr/>
      <dgm:t>
        <a:bodyPr/>
        <a:lstStyle/>
        <a:p>
          <a:endParaRPr lang="ru-RU"/>
        </a:p>
      </dgm:t>
    </dgm:pt>
    <dgm:pt modelId="{6791634D-EA91-4BA9-8406-79CE045BEADA}" type="sibTrans" cxnId="{E2AF6719-6FAB-470D-9CAA-668F4C3C21F8}">
      <dgm:prSet/>
      <dgm:spPr/>
      <dgm:t>
        <a:bodyPr/>
        <a:lstStyle/>
        <a:p>
          <a:endParaRPr lang="ru-RU"/>
        </a:p>
      </dgm:t>
    </dgm:pt>
    <dgm:pt modelId="{8B65002B-211F-4405-97A9-C37BB687C5B7}">
      <dgm:prSet phldrT="[Текст]" custT="1"/>
      <dgm:spPr/>
      <dgm:t>
        <a:bodyPr/>
        <a:lstStyle/>
        <a:p>
          <a:r>
            <a:rPr lang="ru-RU" sz="2400" dirty="0" smtClean="0">
              <a:solidFill>
                <a:srgbClr val="FF0000"/>
              </a:solidFill>
            </a:rPr>
            <a:t>Распределяются</a:t>
          </a:r>
          <a:endParaRPr lang="ru-RU" sz="2400" dirty="0">
            <a:solidFill>
              <a:srgbClr val="FF0000"/>
            </a:solidFill>
          </a:endParaRPr>
        </a:p>
      </dgm:t>
    </dgm:pt>
    <dgm:pt modelId="{2BACE382-9285-40E2-8208-0CF8688EC4B3}" type="parTrans" cxnId="{042E6030-B50D-442A-9109-B190DB93CD17}">
      <dgm:prSet/>
      <dgm:spPr/>
      <dgm:t>
        <a:bodyPr/>
        <a:lstStyle/>
        <a:p>
          <a:endParaRPr lang="ru-RU"/>
        </a:p>
      </dgm:t>
    </dgm:pt>
    <dgm:pt modelId="{57AD82EB-96FA-48EB-A0A6-75B42E82181C}" type="sibTrans" cxnId="{042E6030-B50D-442A-9109-B190DB93CD17}">
      <dgm:prSet/>
      <dgm:spPr/>
      <dgm:t>
        <a:bodyPr/>
        <a:lstStyle/>
        <a:p>
          <a:endParaRPr lang="ru-RU"/>
        </a:p>
      </dgm:t>
    </dgm:pt>
    <dgm:pt modelId="{F06B07A0-738B-4F87-A0F4-3DB702063515}">
      <dgm:prSet phldrT="[Текст]" custT="1"/>
      <dgm:spPr/>
      <dgm:t>
        <a:bodyPr/>
        <a:lstStyle/>
        <a:p>
          <a:r>
            <a:rPr lang="ru-RU" sz="2000" dirty="0" smtClean="0"/>
            <a:t>По нормативам и правилам, установленным Бюджетным кодексом</a:t>
          </a:r>
          <a:endParaRPr lang="ru-RU" sz="2000" dirty="0"/>
        </a:p>
      </dgm:t>
    </dgm:pt>
    <dgm:pt modelId="{29FA01DE-3F7B-4955-878F-AA4BB0F42B8E}" type="parTrans" cxnId="{90F35830-3BA3-48F3-BE94-59E222386DCF}">
      <dgm:prSet/>
      <dgm:spPr/>
      <dgm:t>
        <a:bodyPr/>
        <a:lstStyle/>
        <a:p>
          <a:endParaRPr lang="ru-RU"/>
        </a:p>
      </dgm:t>
    </dgm:pt>
    <dgm:pt modelId="{44FF4D47-FAF0-4B65-9404-DD04A4B5DF39}" type="sibTrans" cxnId="{90F35830-3BA3-48F3-BE94-59E222386DCF}">
      <dgm:prSet/>
      <dgm:spPr/>
      <dgm:t>
        <a:bodyPr/>
        <a:lstStyle/>
        <a:p>
          <a:endParaRPr lang="ru-RU"/>
        </a:p>
      </dgm:t>
    </dgm:pt>
    <dgm:pt modelId="{19BFF364-6AC9-4DC3-B565-902EB71EEE4C}">
      <dgm:prSet phldrT="[Текст]" custT="1"/>
      <dgm:spPr/>
      <dgm:t>
        <a:bodyPr/>
        <a:lstStyle/>
        <a:p>
          <a:r>
            <a:rPr lang="ru-RU" sz="2400" dirty="0" smtClean="0">
              <a:solidFill>
                <a:srgbClr val="FF0000"/>
              </a:solidFill>
            </a:rPr>
            <a:t>Устанавливаются</a:t>
          </a:r>
          <a:endParaRPr lang="ru-RU" sz="2400" dirty="0">
            <a:solidFill>
              <a:srgbClr val="FF0000"/>
            </a:solidFill>
          </a:endParaRPr>
        </a:p>
      </dgm:t>
    </dgm:pt>
    <dgm:pt modelId="{2DFD08CE-07F1-479E-9955-0EABBFB2D0A4}" type="parTrans" cxnId="{56C7E8D7-8796-47F1-8C43-F7A0002FA5B4}">
      <dgm:prSet/>
      <dgm:spPr/>
      <dgm:t>
        <a:bodyPr/>
        <a:lstStyle/>
        <a:p>
          <a:endParaRPr lang="ru-RU"/>
        </a:p>
      </dgm:t>
    </dgm:pt>
    <dgm:pt modelId="{655D9F3D-0C5F-4BC9-B889-A0BBB993FF2A}" type="sibTrans" cxnId="{56C7E8D7-8796-47F1-8C43-F7A0002FA5B4}">
      <dgm:prSet/>
      <dgm:spPr/>
      <dgm:t>
        <a:bodyPr/>
        <a:lstStyle/>
        <a:p>
          <a:endParaRPr lang="ru-RU"/>
        </a:p>
      </dgm:t>
    </dgm:pt>
    <dgm:pt modelId="{E08D2219-4592-4BAC-A627-938F13DF2654}">
      <dgm:prSet phldrT="[Текст]" custT="1"/>
      <dgm:spPr/>
      <dgm:t>
        <a:bodyPr/>
        <a:lstStyle/>
        <a:p>
          <a:r>
            <a:rPr lang="ru-RU" sz="1800" dirty="0" smtClean="0"/>
            <a:t>Ежегодно : дотации, субвенции, иные межбюджетные трансферты</a:t>
          </a:r>
          <a:endParaRPr lang="ru-RU" sz="1800" dirty="0"/>
        </a:p>
      </dgm:t>
    </dgm:pt>
    <dgm:pt modelId="{0D9B3A37-8B65-4E3A-A0F0-D2627A6D1926}" type="parTrans" cxnId="{50EA16EF-C2EC-4AF2-9AE5-5CBFF0FFEA8C}">
      <dgm:prSet/>
      <dgm:spPr/>
      <dgm:t>
        <a:bodyPr/>
        <a:lstStyle/>
        <a:p>
          <a:endParaRPr lang="ru-RU"/>
        </a:p>
      </dgm:t>
    </dgm:pt>
    <dgm:pt modelId="{9BE694BA-35C5-410C-862D-EBD8079F1B67}" type="sibTrans" cxnId="{50EA16EF-C2EC-4AF2-9AE5-5CBFF0FFEA8C}">
      <dgm:prSet/>
      <dgm:spPr/>
      <dgm:t>
        <a:bodyPr/>
        <a:lstStyle/>
        <a:p>
          <a:endParaRPr lang="ru-RU"/>
        </a:p>
      </dgm:t>
    </dgm:pt>
    <dgm:pt modelId="{72247053-07A4-4457-BD97-352F8CCDC9D3}">
      <dgm:prSet phldrT="[Текст]" custT="1"/>
      <dgm:spPr/>
      <dgm:t>
        <a:bodyPr/>
        <a:lstStyle/>
        <a:p>
          <a:r>
            <a:rPr lang="ru-RU" sz="1800" dirty="0" smtClean="0"/>
            <a:t>На постоянной основе: подоходный налог, налог на прибыль, налоги на собственность, налог на добавленную собственность, другие налоговые доходы</a:t>
          </a:r>
          <a:endParaRPr lang="ru-RU" sz="1800" dirty="0"/>
        </a:p>
      </dgm:t>
    </dgm:pt>
    <dgm:pt modelId="{05ED52CE-9FFE-4238-ACBD-2D76A32E6486}" type="parTrans" cxnId="{F94B7D60-F973-436D-8438-9B25ECA7F9EC}">
      <dgm:prSet/>
      <dgm:spPr/>
      <dgm:t>
        <a:bodyPr/>
        <a:lstStyle/>
        <a:p>
          <a:endParaRPr lang="ru-RU"/>
        </a:p>
      </dgm:t>
    </dgm:pt>
    <dgm:pt modelId="{50AF04D1-B971-4AAB-A154-0AF6461969F8}" type="sibTrans" cxnId="{F94B7D60-F973-436D-8438-9B25ECA7F9EC}">
      <dgm:prSet/>
      <dgm:spPr/>
      <dgm:t>
        <a:bodyPr/>
        <a:lstStyle/>
        <a:p>
          <a:endParaRPr lang="ru-RU"/>
        </a:p>
      </dgm:t>
    </dgm:pt>
    <dgm:pt modelId="{CD0D6A22-69B4-4F87-9CD8-51890AB4FE38}">
      <dgm:prSet phldrT="[Текст]" custT="1"/>
      <dgm:spPr/>
      <dgm:t>
        <a:bodyPr/>
        <a:lstStyle/>
        <a:p>
          <a:endParaRPr lang="ru-RU" sz="1800" dirty="0"/>
        </a:p>
      </dgm:t>
    </dgm:pt>
    <dgm:pt modelId="{C2B4BEC6-3D60-4454-9A99-FFF56FFFE27B}" type="parTrans" cxnId="{43DA7B77-C3FD-45EC-AD14-1898A3045CAF}">
      <dgm:prSet/>
      <dgm:spPr/>
      <dgm:t>
        <a:bodyPr/>
        <a:lstStyle/>
        <a:p>
          <a:endParaRPr lang="ru-RU"/>
        </a:p>
      </dgm:t>
    </dgm:pt>
    <dgm:pt modelId="{DBC63D1C-7497-4ABB-BA78-7D3A6151D082}" type="sibTrans" cxnId="{43DA7B77-C3FD-45EC-AD14-1898A3045CAF}">
      <dgm:prSet/>
      <dgm:spPr/>
      <dgm:t>
        <a:bodyPr/>
        <a:lstStyle/>
        <a:p>
          <a:endParaRPr lang="ru-RU"/>
        </a:p>
      </dgm:t>
    </dgm:pt>
    <dgm:pt modelId="{22A7FAF5-DC93-42E8-8668-DF42BDE13EA8}" type="pres">
      <dgm:prSet presAssocID="{B75729FE-667F-4D04-8327-A6E6C005F647}" presName="Name0" presStyleCnt="0">
        <dgm:presLayoutVars>
          <dgm:dir/>
          <dgm:animLvl val="lvl"/>
          <dgm:resizeHandles val="exact"/>
        </dgm:presLayoutVars>
      </dgm:prSet>
      <dgm:spPr/>
      <dgm:t>
        <a:bodyPr/>
        <a:lstStyle/>
        <a:p>
          <a:endParaRPr lang="ru-RU"/>
        </a:p>
      </dgm:t>
    </dgm:pt>
    <dgm:pt modelId="{DD5C92F5-0CEE-405C-9B37-8BD267E6E7BF}" type="pres">
      <dgm:prSet presAssocID="{271CF197-E89C-4F19-A4F9-ADCE8E90AA49}" presName="linNode" presStyleCnt="0"/>
      <dgm:spPr/>
    </dgm:pt>
    <dgm:pt modelId="{07A2E5E1-A5DA-4EB5-871A-AF84CD128498}" type="pres">
      <dgm:prSet presAssocID="{271CF197-E89C-4F19-A4F9-ADCE8E90AA49}" presName="parentText" presStyleLbl="node1" presStyleIdx="0" presStyleCnt="3">
        <dgm:presLayoutVars>
          <dgm:chMax val="1"/>
          <dgm:bulletEnabled val="1"/>
        </dgm:presLayoutVars>
      </dgm:prSet>
      <dgm:spPr/>
      <dgm:t>
        <a:bodyPr/>
        <a:lstStyle/>
        <a:p>
          <a:endParaRPr lang="ru-RU"/>
        </a:p>
      </dgm:t>
    </dgm:pt>
    <dgm:pt modelId="{03D7FB27-E6E9-4197-B78D-8923C5058265}" type="pres">
      <dgm:prSet presAssocID="{271CF197-E89C-4F19-A4F9-ADCE8E90AA49}" presName="descendantText" presStyleLbl="alignAccFollowNode1" presStyleIdx="0" presStyleCnt="3" custScaleY="182508">
        <dgm:presLayoutVars>
          <dgm:bulletEnabled val="1"/>
        </dgm:presLayoutVars>
      </dgm:prSet>
      <dgm:spPr/>
      <dgm:t>
        <a:bodyPr/>
        <a:lstStyle/>
        <a:p>
          <a:endParaRPr lang="ru-RU"/>
        </a:p>
      </dgm:t>
    </dgm:pt>
    <dgm:pt modelId="{1911121A-2F79-489F-90D5-E6AAB18C0B41}" type="pres">
      <dgm:prSet presAssocID="{B8694DC0-5F2A-411B-B047-87325628BF16}" presName="sp" presStyleCnt="0"/>
      <dgm:spPr/>
    </dgm:pt>
    <dgm:pt modelId="{C716620F-3148-4996-B2C9-93D14030EA4D}" type="pres">
      <dgm:prSet presAssocID="{8B65002B-211F-4405-97A9-C37BB687C5B7}" presName="linNode" presStyleCnt="0"/>
      <dgm:spPr/>
    </dgm:pt>
    <dgm:pt modelId="{9A08E0AA-5E06-4836-BD87-D6CD8C86137B}" type="pres">
      <dgm:prSet presAssocID="{8B65002B-211F-4405-97A9-C37BB687C5B7}" presName="parentText" presStyleLbl="node1" presStyleIdx="1" presStyleCnt="3">
        <dgm:presLayoutVars>
          <dgm:chMax val="1"/>
          <dgm:bulletEnabled val="1"/>
        </dgm:presLayoutVars>
      </dgm:prSet>
      <dgm:spPr/>
      <dgm:t>
        <a:bodyPr/>
        <a:lstStyle/>
        <a:p>
          <a:endParaRPr lang="ru-RU"/>
        </a:p>
      </dgm:t>
    </dgm:pt>
    <dgm:pt modelId="{BE176A71-13E9-4564-A6B9-FEF760422249}" type="pres">
      <dgm:prSet presAssocID="{8B65002B-211F-4405-97A9-C37BB687C5B7}" presName="descendantText" presStyleLbl="alignAccFollowNode1" presStyleIdx="1" presStyleCnt="3" custScaleY="62899">
        <dgm:presLayoutVars>
          <dgm:bulletEnabled val="1"/>
        </dgm:presLayoutVars>
      </dgm:prSet>
      <dgm:spPr/>
      <dgm:t>
        <a:bodyPr/>
        <a:lstStyle/>
        <a:p>
          <a:endParaRPr lang="ru-RU"/>
        </a:p>
      </dgm:t>
    </dgm:pt>
    <dgm:pt modelId="{5B300D6F-1C0D-464E-BBE2-DBAAEC672CCC}" type="pres">
      <dgm:prSet presAssocID="{57AD82EB-96FA-48EB-A0A6-75B42E82181C}" presName="sp" presStyleCnt="0"/>
      <dgm:spPr/>
    </dgm:pt>
    <dgm:pt modelId="{6A25000A-B3D9-40AE-931F-5E863F1CECC2}" type="pres">
      <dgm:prSet presAssocID="{19BFF364-6AC9-4DC3-B565-902EB71EEE4C}" presName="linNode" presStyleCnt="0"/>
      <dgm:spPr/>
    </dgm:pt>
    <dgm:pt modelId="{0A2B4F7D-733E-43E7-A5FA-27A5839D6D5A}" type="pres">
      <dgm:prSet presAssocID="{19BFF364-6AC9-4DC3-B565-902EB71EEE4C}" presName="parentText" presStyleLbl="node1" presStyleIdx="2" presStyleCnt="3">
        <dgm:presLayoutVars>
          <dgm:chMax val="1"/>
          <dgm:bulletEnabled val="1"/>
        </dgm:presLayoutVars>
      </dgm:prSet>
      <dgm:spPr/>
      <dgm:t>
        <a:bodyPr/>
        <a:lstStyle/>
        <a:p>
          <a:endParaRPr lang="ru-RU"/>
        </a:p>
      </dgm:t>
    </dgm:pt>
    <dgm:pt modelId="{3D898675-8681-4939-B2C2-0EA0C897D703}" type="pres">
      <dgm:prSet presAssocID="{19BFF364-6AC9-4DC3-B565-902EB71EEE4C}" presName="descendantText" presStyleLbl="alignAccFollowNode1" presStyleIdx="2" presStyleCnt="3" custScaleY="226104">
        <dgm:presLayoutVars>
          <dgm:bulletEnabled val="1"/>
        </dgm:presLayoutVars>
      </dgm:prSet>
      <dgm:spPr/>
      <dgm:t>
        <a:bodyPr/>
        <a:lstStyle/>
        <a:p>
          <a:endParaRPr lang="ru-RU"/>
        </a:p>
      </dgm:t>
    </dgm:pt>
  </dgm:ptLst>
  <dgm:cxnLst>
    <dgm:cxn modelId="{E4091497-B54E-4E15-BD0F-FBDFB76E9C87}" type="presOf" srcId="{F06B07A0-738B-4F87-A0F4-3DB702063515}" destId="{BE176A71-13E9-4564-A6B9-FEF760422249}" srcOrd="0" destOrd="0" presId="urn:microsoft.com/office/officeart/2005/8/layout/vList5"/>
    <dgm:cxn modelId="{E2AF6719-6FAB-470D-9CAA-668F4C3C21F8}" srcId="{271CF197-E89C-4F19-A4F9-ADCE8E90AA49}" destId="{89D941BC-934C-422A-92BE-552DB08ACC08}" srcOrd="0" destOrd="0" parTransId="{2FF7D04C-26BA-46E2-AD60-C145029283CB}" sibTransId="{6791634D-EA91-4BA9-8406-79CE045BEADA}"/>
    <dgm:cxn modelId="{F94B7D60-F973-436D-8438-9B25ECA7F9EC}" srcId="{19BFF364-6AC9-4DC3-B565-902EB71EEE4C}" destId="{72247053-07A4-4457-BD97-352F8CCDC9D3}" srcOrd="2" destOrd="0" parTransId="{05ED52CE-9FFE-4238-ACBD-2D76A32E6486}" sibTransId="{50AF04D1-B971-4AAB-A154-0AF6461969F8}"/>
    <dgm:cxn modelId="{665A3AE8-C2B0-48E1-ADAC-B8D4A0A0DC19}" type="presOf" srcId="{B75729FE-667F-4D04-8327-A6E6C005F647}" destId="{22A7FAF5-DC93-42E8-8668-DF42BDE13EA8}" srcOrd="0" destOrd="0" presId="urn:microsoft.com/office/officeart/2005/8/layout/vList5"/>
    <dgm:cxn modelId="{901D2CE3-42DB-40AC-98C4-7AB6F349109B}" type="presOf" srcId="{89D941BC-934C-422A-92BE-552DB08ACC08}" destId="{03D7FB27-E6E9-4197-B78D-8923C5058265}" srcOrd="0" destOrd="0" presId="urn:microsoft.com/office/officeart/2005/8/layout/vList5"/>
    <dgm:cxn modelId="{042E6030-B50D-442A-9109-B190DB93CD17}" srcId="{B75729FE-667F-4D04-8327-A6E6C005F647}" destId="{8B65002B-211F-4405-97A9-C37BB687C5B7}" srcOrd="1" destOrd="0" parTransId="{2BACE382-9285-40E2-8208-0CF8688EC4B3}" sibTransId="{57AD82EB-96FA-48EB-A0A6-75B42E82181C}"/>
    <dgm:cxn modelId="{C817C191-FA82-4E31-82D2-119F87D3A8F2}" type="presOf" srcId="{CD0D6A22-69B4-4F87-9CD8-51890AB4FE38}" destId="{3D898675-8681-4939-B2C2-0EA0C897D703}" srcOrd="0" destOrd="1" presId="urn:microsoft.com/office/officeart/2005/8/layout/vList5"/>
    <dgm:cxn modelId="{50EA16EF-C2EC-4AF2-9AE5-5CBFF0FFEA8C}" srcId="{19BFF364-6AC9-4DC3-B565-902EB71EEE4C}" destId="{E08D2219-4592-4BAC-A627-938F13DF2654}" srcOrd="0" destOrd="0" parTransId="{0D9B3A37-8B65-4E3A-A0F0-D2627A6D1926}" sibTransId="{9BE694BA-35C5-410C-862D-EBD8079F1B67}"/>
    <dgm:cxn modelId="{6C26F0B3-176C-464F-864B-BE47F906B695}" type="presOf" srcId="{8B65002B-211F-4405-97A9-C37BB687C5B7}" destId="{9A08E0AA-5E06-4836-BD87-D6CD8C86137B}" srcOrd="0" destOrd="0" presId="urn:microsoft.com/office/officeart/2005/8/layout/vList5"/>
    <dgm:cxn modelId="{4286ABB8-E41C-4BA0-A15D-8568025B8A46}" type="presOf" srcId="{19BFF364-6AC9-4DC3-B565-902EB71EEE4C}" destId="{0A2B4F7D-733E-43E7-A5FA-27A5839D6D5A}" srcOrd="0" destOrd="0" presId="urn:microsoft.com/office/officeart/2005/8/layout/vList5"/>
    <dgm:cxn modelId="{76942799-7DDD-415D-B181-77B085944792}" type="presOf" srcId="{72247053-07A4-4457-BD97-352F8CCDC9D3}" destId="{3D898675-8681-4939-B2C2-0EA0C897D703}" srcOrd="0" destOrd="2" presId="urn:microsoft.com/office/officeart/2005/8/layout/vList5"/>
    <dgm:cxn modelId="{C380F6EC-8B4A-4B4E-8C31-6DDAE530FEC3}" type="presOf" srcId="{271CF197-E89C-4F19-A4F9-ADCE8E90AA49}" destId="{07A2E5E1-A5DA-4EB5-871A-AF84CD128498}" srcOrd="0" destOrd="0" presId="urn:microsoft.com/office/officeart/2005/8/layout/vList5"/>
    <dgm:cxn modelId="{56C7E8D7-8796-47F1-8C43-F7A0002FA5B4}" srcId="{B75729FE-667F-4D04-8327-A6E6C005F647}" destId="{19BFF364-6AC9-4DC3-B565-902EB71EEE4C}" srcOrd="2" destOrd="0" parTransId="{2DFD08CE-07F1-479E-9955-0EABBFB2D0A4}" sibTransId="{655D9F3D-0C5F-4BC9-B889-A0BBB993FF2A}"/>
    <dgm:cxn modelId="{BB5890AF-8A74-4012-B430-902A2D57FA7F}" srcId="{B75729FE-667F-4D04-8327-A6E6C005F647}" destId="{271CF197-E89C-4F19-A4F9-ADCE8E90AA49}" srcOrd="0" destOrd="0" parTransId="{A0B03CDE-4735-4CCC-864E-D42AD4106B58}" sibTransId="{B8694DC0-5F2A-411B-B047-87325628BF16}"/>
    <dgm:cxn modelId="{8F6FBD50-6D83-4AF7-90CB-DC8A7804EF25}" type="presOf" srcId="{E08D2219-4592-4BAC-A627-938F13DF2654}" destId="{3D898675-8681-4939-B2C2-0EA0C897D703}" srcOrd="0" destOrd="0" presId="urn:microsoft.com/office/officeart/2005/8/layout/vList5"/>
    <dgm:cxn modelId="{90F35830-3BA3-48F3-BE94-59E222386DCF}" srcId="{8B65002B-211F-4405-97A9-C37BB687C5B7}" destId="{F06B07A0-738B-4F87-A0F4-3DB702063515}" srcOrd="0" destOrd="0" parTransId="{29FA01DE-3F7B-4955-878F-AA4BB0F42B8E}" sibTransId="{44FF4D47-FAF0-4B65-9404-DD04A4B5DF39}"/>
    <dgm:cxn modelId="{43DA7B77-C3FD-45EC-AD14-1898A3045CAF}" srcId="{19BFF364-6AC9-4DC3-B565-902EB71EEE4C}" destId="{CD0D6A22-69B4-4F87-9CD8-51890AB4FE38}" srcOrd="1" destOrd="0" parTransId="{C2B4BEC6-3D60-4454-9A99-FFF56FFFE27B}" sibTransId="{DBC63D1C-7497-4ABB-BA78-7D3A6151D082}"/>
    <dgm:cxn modelId="{8DCD910F-FB75-496D-802D-F0A1D66A24ED}" type="presParOf" srcId="{22A7FAF5-DC93-42E8-8668-DF42BDE13EA8}" destId="{DD5C92F5-0CEE-405C-9B37-8BD267E6E7BF}" srcOrd="0" destOrd="0" presId="urn:microsoft.com/office/officeart/2005/8/layout/vList5"/>
    <dgm:cxn modelId="{84FE2A2C-1761-48D2-AAE6-76EA529B100A}" type="presParOf" srcId="{DD5C92F5-0CEE-405C-9B37-8BD267E6E7BF}" destId="{07A2E5E1-A5DA-4EB5-871A-AF84CD128498}" srcOrd="0" destOrd="0" presId="urn:microsoft.com/office/officeart/2005/8/layout/vList5"/>
    <dgm:cxn modelId="{5B4F16AF-0FC2-4E5F-B572-6540B6D6A19B}" type="presParOf" srcId="{DD5C92F5-0CEE-405C-9B37-8BD267E6E7BF}" destId="{03D7FB27-E6E9-4197-B78D-8923C5058265}" srcOrd="1" destOrd="0" presId="urn:microsoft.com/office/officeart/2005/8/layout/vList5"/>
    <dgm:cxn modelId="{1E77A23E-BFD7-41DA-9B70-C391091CDA29}" type="presParOf" srcId="{22A7FAF5-DC93-42E8-8668-DF42BDE13EA8}" destId="{1911121A-2F79-489F-90D5-E6AAB18C0B41}" srcOrd="1" destOrd="0" presId="urn:microsoft.com/office/officeart/2005/8/layout/vList5"/>
    <dgm:cxn modelId="{80A9951B-B81A-405E-B0D1-D041FDBCCE21}" type="presParOf" srcId="{22A7FAF5-DC93-42E8-8668-DF42BDE13EA8}" destId="{C716620F-3148-4996-B2C9-93D14030EA4D}" srcOrd="2" destOrd="0" presId="urn:microsoft.com/office/officeart/2005/8/layout/vList5"/>
    <dgm:cxn modelId="{8087BCCE-E2BB-49BF-B709-C9CC16A3D404}" type="presParOf" srcId="{C716620F-3148-4996-B2C9-93D14030EA4D}" destId="{9A08E0AA-5E06-4836-BD87-D6CD8C86137B}" srcOrd="0" destOrd="0" presId="urn:microsoft.com/office/officeart/2005/8/layout/vList5"/>
    <dgm:cxn modelId="{A58B5091-670A-4767-99EE-7D5ACA5A09F8}" type="presParOf" srcId="{C716620F-3148-4996-B2C9-93D14030EA4D}" destId="{BE176A71-13E9-4564-A6B9-FEF760422249}" srcOrd="1" destOrd="0" presId="urn:microsoft.com/office/officeart/2005/8/layout/vList5"/>
    <dgm:cxn modelId="{7FCF3623-1E1C-4BF0-A1A7-9B9945A85E79}" type="presParOf" srcId="{22A7FAF5-DC93-42E8-8668-DF42BDE13EA8}" destId="{5B300D6F-1C0D-464E-BBE2-DBAAEC672CCC}" srcOrd="3" destOrd="0" presId="urn:microsoft.com/office/officeart/2005/8/layout/vList5"/>
    <dgm:cxn modelId="{555D6C34-C08E-483B-8393-5CA16FCCC625}" type="presParOf" srcId="{22A7FAF5-DC93-42E8-8668-DF42BDE13EA8}" destId="{6A25000A-B3D9-40AE-931F-5E863F1CECC2}" srcOrd="4" destOrd="0" presId="urn:microsoft.com/office/officeart/2005/8/layout/vList5"/>
    <dgm:cxn modelId="{37C38B07-F130-419A-BE11-AB5218F7CE50}" type="presParOf" srcId="{6A25000A-B3D9-40AE-931F-5E863F1CECC2}" destId="{0A2B4F7D-733E-43E7-A5FA-27A5839D6D5A}" srcOrd="0" destOrd="0" presId="urn:microsoft.com/office/officeart/2005/8/layout/vList5"/>
    <dgm:cxn modelId="{B2DABFDB-61D2-4131-A7AC-1EE52C0759EA}" type="presParOf" srcId="{6A25000A-B3D9-40AE-931F-5E863F1CECC2}" destId="{3D898675-8681-4939-B2C2-0EA0C897D70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D41B2F-86D4-4F79-B94F-07672D835633}"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ru-RU"/>
        </a:p>
      </dgm:t>
    </dgm:pt>
    <dgm:pt modelId="{7E1050C4-A196-49B6-B484-A78F298D9485}">
      <dgm:prSet custT="1"/>
      <dgm:spPr/>
      <dgm:t>
        <a:bodyPr/>
        <a:lstStyle/>
        <a:p>
          <a:r>
            <a:rPr lang="ru-RU" sz="2000" b="1" dirty="0" err="1" smtClean="0"/>
            <a:t>Зароновский</a:t>
          </a:r>
          <a:endParaRPr lang="ru-RU" sz="2000" b="1" dirty="0"/>
        </a:p>
      </dgm:t>
    </dgm:pt>
    <dgm:pt modelId="{B9DFF113-52F9-48B9-80C6-95BA259A8226}" type="parTrans" cxnId="{238CB49A-A296-4D4C-99F6-98BDDBD4C4C0}">
      <dgm:prSet/>
      <dgm:spPr/>
      <dgm:t>
        <a:bodyPr/>
        <a:lstStyle/>
        <a:p>
          <a:endParaRPr lang="ru-RU"/>
        </a:p>
      </dgm:t>
    </dgm:pt>
    <dgm:pt modelId="{4097EEFB-C2DD-4D21-9D11-8FD42B2DCDD8}" type="sibTrans" cxnId="{238CB49A-A296-4D4C-99F6-98BDDBD4C4C0}">
      <dgm:prSet/>
      <dgm:spPr/>
      <dgm:t>
        <a:bodyPr/>
        <a:lstStyle/>
        <a:p>
          <a:endParaRPr lang="ru-RU"/>
        </a:p>
      </dgm:t>
    </dgm:pt>
    <dgm:pt modelId="{592A2793-06EC-43D8-BDD8-673F1F5444C2}">
      <dgm:prSet custT="1"/>
      <dgm:spPr/>
      <dgm:t>
        <a:bodyPr/>
        <a:lstStyle/>
        <a:p>
          <a:r>
            <a:rPr lang="ru-RU" sz="2000" b="1" dirty="0" err="1" smtClean="0"/>
            <a:t>Вороновский</a:t>
          </a:r>
          <a:r>
            <a:rPr lang="ru-RU" sz="2000" b="1" dirty="0" smtClean="0"/>
            <a:t>, </a:t>
          </a:r>
          <a:r>
            <a:rPr lang="ru-RU" sz="2000" b="1" dirty="0" err="1" smtClean="0"/>
            <a:t>Мазоловский</a:t>
          </a:r>
          <a:r>
            <a:rPr lang="ru-RU" sz="2000" b="1" dirty="0" smtClean="0"/>
            <a:t> </a:t>
          </a:r>
          <a:endParaRPr lang="ru-RU" sz="2000" b="1" dirty="0"/>
        </a:p>
      </dgm:t>
    </dgm:pt>
    <dgm:pt modelId="{5E035AE0-401E-48CF-9CF6-F1977E6517B5}" type="parTrans" cxnId="{B85DE6E4-D6CA-49A9-B7CB-C93A25165224}">
      <dgm:prSet/>
      <dgm:spPr/>
      <dgm:t>
        <a:bodyPr/>
        <a:lstStyle/>
        <a:p>
          <a:endParaRPr lang="ru-RU"/>
        </a:p>
      </dgm:t>
    </dgm:pt>
    <dgm:pt modelId="{5F75AD5D-0C1B-4380-8DCB-2F4B5F2B63AC}" type="sibTrans" cxnId="{B85DE6E4-D6CA-49A9-B7CB-C93A25165224}">
      <dgm:prSet/>
      <dgm:spPr/>
      <dgm:t>
        <a:bodyPr/>
        <a:lstStyle/>
        <a:p>
          <a:endParaRPr lang="ru-RU"/>
        </a:p>
      </dgm:t>
    </dgm:pt>
    <dgm:pt modelId="{5230904C-5C3A-4505-9DAB-F858B735C350}">
      <dgm:prSet/>
      <dgm:spPr/>
      <dgm:t>
        <a:bodyPr/>
        <a:lstStyle/>
        <a:p>
          <a:r>
            <a:rPr lang="ru-RU" dirty="0" smtClean="0">
              <a:solidFill>
                <a:srgbClr val="FFC000"/>
              </a:solidFill>
            </a:rPr>
            <a:t>от 11 до </a:t>
          </a:r>
          <a:r>
            <a:rPr lang="ru-RU" dirty="0" smtClean="0">
              <a:solidFill>
                <a:srgbClr val="FFC000"/>
              </a:solidFill>
            </a:rPr>
            <a:t>30 </a:t>
          </a:r>
          <a:r>
            <a:rPr lang="ru-RU" dirty="0" smtClean="0">
              <a:solidFill>
                <a:srgbClr val="FFC000"/>
              </a:solidFill>
            </a:rPr>
            <a:t>%</a:t>
          </a:r>
          <a:endParaRPr lang="ru-RU" dirty="0">
            <a:solidFill>
              <a:srgbClr val="FFC000"/>
            </a:solidFill>
          </a:endParaRPr>
        </a:p>
      </dgm:t>
    </dgm:pt>
    <dgm:pt modelId="{2530353D-1387-4B85-B09D-5C1036BD23A2}" type="parTrans" cxnId="{FDB4062F-F93D-4E3D-AA38-6508B50EF7A4}">
      <dgm:prSet/>
      <dgm:spPr/>
      <dgm:t>
        <a:bodyPr/>
        <a:lstStyle/>
        <a:p>
          <a:endParaRPr lang="ru-RU"/>
        </a:p>
      </dgm:t>
    </dgm:pt>
    <dgm:pt modelId="{19A1E835-6848-4A5E-8123-299147B41242}" type="sibTrans" cxnId="{FDB4062F-F93D-4E3D-AA38-6508B50EF7A4}">
      <dgm:prSet/>
      <dgm:spPr/>
      <dgm:t>
        <a:bodyPr/>
        <a:lstStyle/>
        <a:p>
          <a:endParaRPr lang="ru-RU"/>
        </a:p>
      </dgm:t>
    </dgm:pt>
    <dgm:pt modelId="{63176A33-82E8-47AF-935E-41F20DA2C5B3}">
      <dgm:prSet/>
      <dgm:spPr/>
      <dgm:t>
        <a:bodyPr/>
        <a:lstStyle/>
        <a:p>
          <a:r>
            <a:rPr lang="ru-RU" dirty="0" smtClean="0">
              <a:solidFill>
                <a:srgbClr val="FFC000"/>
              </a:solidFill>
            </a:rPr>
            <a:t>от 6 до 10 %</a:t>
          </a:r>
          <a:endParaRPr lang="ru-RU" dirty="0">
            <a:solidFill>
              <a:srgbClr val="FFC000"/>
            </a:solidFill>
          </a:endParaRPr>
        </a:p>
      </dgm:t>
    </dgm:pt>
    <dgm:pt modelId="{5AEBB22F-1CEA-457F-8A38-D4D0AD3D963E}" type="parTrans" cxnId="{C7A189C9-8797-4F30-A54D-AEDDF7A4717C}">
      <dgm:prSet/>
      <dgm:spPr/>
      <dgm:t>
        <a:bodyPr/>
        <a:lstStyle/>
        <a:p>
          <a:endParaRPr lang="ru-RU"/>
        </a:p>
      </dgm:t>
    </dgm:pt>
    <dgm:pt modelId="{B6CCB3AA-CCCE-4A54-8DFE-8B8CACB7035C}" type="sibTrans" cxnId="{C7A189C9-8797-4F30-A54D-AEDDF7A4717C}">
      <dgm:prSet/>
      <dgm:spPr/>
      <dgm:t>
        <a:bodyPr/>
        <a:lstStyle/>
        <a:p>
          <a:endParaRPr lang="ru-RU"/>
        </a:p>
      </dgm:t>
    </dgm:pt>
    <dgm:pt modelId="{1FC5EB6C-AD63-41F0-9CC7-AA7C2395E21F}">
      <dgm:prSet custT="1"/>
      <dgm:spPr/>
      <dgm:t>
        <a:bodyPr/>
        <a:lstStyle/>
        <a:p>
          <a:r>
            <a:rPr lang="ru-RU" sz="2000" b="1" baseline="0" dirty="0" err="1" smtClean="0"/>
            <a:t>Вымнянский</a:t>
          </a:r>
          <a:r>
            <a:rPr lang="ru-RU" sz="2000" b="1" baseline="0" dirty="0" smtClean="0"/>
            <a:t>, </a:t>
          </a:r>
          <a:r>
            <a:rPr lang="ru-RU" sz="2000" b="1" baseline="0" dirty="0" err="1" smtClean="0"/>
            <a:t>Куринский</a:t>
          </a:r>
          <a:endParaRPr lang="ru-RU" sz="2000" b="1" dirty="0"/>
        </a:p>
      </dgm:t>
    </dgm:pt>
    <dgm:pt modelId="{0E597CF3-57A6-4C4A-BA90-B0001BA0F762}" type="parTrans" cxnId="{86190AA0-6D83-4656-B253-6EA05205BDC7}">
      <dgm:prSet/>
      <dgm:spPr/>
      <dgm:t>
        <a:bodyPr/>
        <a:lstStyle/>
        <a:p>
          <a:endParaRPr lang="ru-RU"/>
        </a:p>
      </dgm:t>
    </dgm:pt>
    <dgm:pt modelId="{F7E0DBC7-94B0-4761-AA34-385AC4FF164B}" type="sibTrans" cxnId="{86190AA0-6D83-4656-B253-6EA05205BDC7}">
      <dgm:prSet/>
      <dgm:spPr/>
      <dgm:t>
        <a:bodyPr/>
        <a:lstStyle/>
        <a:p>
          <a:endParaRPr lang="ru-RU"/>
        </a:p>
      </dgm:t>
    </dgm:pt>
    <dgm:pt modelId="{94DD4F04-6261-42FB-B60B-70777D3B3C57}">
      <dgm:prSet/>
      <dgm:spPr/>
      <dgm:t>
        <a:bodyPr/>
        <a:lstStyle/>
        <a:p>
          <a:r>
            <a:rPr lang="ru-RU" dirty="0" smtClean="0">
              <a:solidFill>
                <a:srgbClr val="FFC000"/>
              </a:solidFill>
            </a:rPr>
            <a:t>до 5 %</a:t>
          </a:r>
          <a:endParaRPr lang="ru-RU" dirty="0">
            <a:solidFill>
              <a:srgbClr val="FFC000"/>
            </a:solidFill>
          </a:endParaRPr>
        </a:p>
      </dgm:t>
    </dgm:pt>
    <dgm:pt modelId="{9E45D568-50E9-4F54-B138-835E48110D32}" type="parTrans" cxnId="{C7D4F95B-ABB7-4518-9EEC-9AE8933ED048}">
      <dgm:prSet/>
      <dgm:spPr/>
      <dgm:t>
        <a:bodyPr/>
        <a:lstStyle/>
        <a:p>
          <a:endParaRPr lang="ru-RU"/>
        </a:p>
      </dgm:t>
    </dgm:pt>
    <dgm:pt modelId="{16969C4F-684D-431D-8741-7BC64144EF97}" type="sibTrans" cxnId="{C7D4F95B-ABB7-4518-9EEC-9AE8933ED048}">
      <dgm:prSet/>
      <dgm:spPr/>
      <dgm:t>
        <a:bodyPr/>
        <a:lstStyle/>
        <a:p>
          <a:endParaRPr lang="ru-RU"/>
        </a:p>
      </dgm:t>
    </dgm:pt>
    <dgm:pt modelId="{AEDA3DEE-E688-4ADB-A404-7B0D8876FF4C}" type="pres">
      <dgm:prSet presAssocID="{44D41B2F-86D4-4F79-B94F-07672D835633}" presName="Name0" presStyleCnt="0">
        <dgm:presLayoutVars>
          <dgm:dir/>
          <dgm:animLvl val="lvl"/>
          <dgm:resizeHandles val="exact"/>
        </dgm:presLayoutVars>
      </dgm:prSet>
      <dgm:spPr/>
      <dgm:t>
        <a:bodyPr/>
        <a:lstStyle/>
        <a:p>
          <a:endParaRPr lang="ru-RU"/>
        </a:p>
      </dgm:t>
    </dgm:pt>
    <dgm:pt modelId="{5040769C-2C7A-47E3-9D61-A99C85D0C0CB}" type="pres">
      <dgm:prSet presAssocID="{94DD4F04-6261-42FB-B60B-70777D3B3C57}" presName="linNode" presStyleCnt="0"/>
      <dgm:spPr/>
    </dgm:pt>
    <dgm:pt modelId="{990A3732-8EDB-4514-A991-93355AC667DE}" type="pres">
      <dgm:prSet presAssocID="{94DD4F04-6261-42FB-B60B-70777D3B3C57}" presName="parentText" presStyleLbl="node1" presStyleIdx="0" presStyleCnt="3" custLinFactNeighborX="1335" custLinFactNeighborY="833">
        <dgm:presLayoutVars>
          <dgm:chMax val="1"/>
          <dgm:bulletEnabled val="1"/>
        </dgm:presLayoutVars>
      </dgm:prSet>
      <dgm:spPr/>
      <dgm:t>
        <a:bodyPr/>
        <a:lstStyle/>
        <a:p>
          <a:endParaRPr lang="ru-RU"/>
        </a:p>
      </dgm:t>
    </dgm:pt>
    <dgm:pt modelId="{AB8A43A4-E2CD-43C9-B306-94A422C13044}" type="pres">
      <dgm:prSet presAssocID="{94DD4F04-6261-42FB-B60B-70777D3B3C57}" presName="descendantText" presStyleLbl="alignAccFollowNode1" presStyleIdx="0" presStyleCnt="3">
        <dgm:presLayoutVars>
          <dgm:bulletEnabled val="1"/>
        </dgm:presLayoutVars>
      </dgm:prSet>
      <dgm:spPr/>
      <dgm:t>
        <a:bodyPr/>
        <a:lstStyle/>
        <a:p>
          <a:endParaRPr lang="ru-RU"/>
        </a:p>
      </dgm:t>
    </dgm:pt>
    <dgm:pt modelId="{29B6912B-386C-43DD-9C98-50A82C9B090D}" type="pres">
      <dgm:prSet presAssocID="{16969C4F-684D-431D-8741-7BC64144EF97}" presName="sp" presStyleCnt="0"/>
      <dgm:spPr/>
    </dgm:pt>
    <dgm:pt modelId="{5FFDB0C6-8424-4680-A097-D494B92EA86D}" type="pres">
      <dgm:prSet presAssocID="{63176A33-82E8-47AF-935E-41F20DA2C5B3}" presName="linNode" presStyleCnt="0"/>
      <dgm:spPr/>
    </dgm:pt>
    <dgm:pt modelId="{DB07B859-D486-4C81-9A36-0BC2BBDF267A}" type="pres">
      <dgm:prSet presAssocID="{63176A33-82E8-47AF-935E-41F20DA2C5B3}" presName="parentText" presStyleLbl="node1" presStyleIdx="1" presStyleCnt="3" custLinFactNeighborX="0" custLinFactNeighborY="633">
        <dgm:presLayoutVars>
          <dgm:chMax val="1"/>
          <dgm:bulletEnabled val="1"/>
        </dgm:presLayoutVars>
      </dgm:prSet>
      <dgm:spPr/>
      <dgm:t>
        <a:bodyPr/>
        <a:lstStyle/>
        <a:p>
          <a:endParaRPr lang="ru-RU"/>
        </a:p>
      </dgm:t>
    </dgm:pt>
    <dgm:pt modelId="{25CB1E34-1424-4EDF-8D28-5915C45BFEB7}" type="pres">
      <dgm:prSet presAssocID="{63176A33-82E8-47AF-935E-41F20DA2C5B3}" presName="descendantText" presStyleLbl="alignAccFollowNode1" presStyleIdx="1" presStyleCnt="3">
        <dgm:presLayoutVars>
          <dgm:bulletEnabled val="1"/>
        </dgm:presLayoutVars>
      </dgm:prSet>
      <dgm:spPr/>
      <dgm:t>
        <a:bodyPr/>
        <a:lstStyle/>
        <a:p>
          <a:endParaRPr lang="ru-RU"/>
        </a:p>
      </dgm:t>
    </dgm:pt>
    <dgm:pt modelId="{7F273CDC-F7F7-40E6-8D0D-972EAA8B608A}" type="pres">
      <dgm:prSet presAssocID="{B6CCB3AA-CCCE-4A54-8DFE-8B8CACB7035C}" presName="sp" presStyleCnt="0"/>
      <dgm:spPr/>
    </dgm:pt>
    <dgm:pt modelId="{4A14FA71-BCEE-40B8-BD49-AA0FB4363DA5}" type="pres">
      <dgm:prSet presAssocID="{5230904C-5C3A-4505-9DAB-F858B735C350}" presName="linNode" presStyleCnt="0"/>
      <dgm:spPr/>
    </dgm:pt>
    <dgm:pt modelId="{608A9A4F-9B28-45E9-8A7D-974A96C20728}" type="pres">
      <dgm:prSet presAssocID="{5230904C-5C3A-4505-9DAB-F858B735C350}" presName="parentText" presStyleLbl="node1" presStyleIdx="2" presStyleCnt="3">
        <dgm:presLayoutVars>
          <dgm:chMax val="1"/>
          <dgm:bulletEnabled val="1"/>
        </dgm:presLayoutVars>
      </dgm:prSet>
      <dgm:spPr/>
      <dgm:t>
        <a:bodyPr/>
        <a:lstStyle/>
        <a:p>
          <a:endParaRPr lang="ru-RU"/>
        </a:p>
      </dgm:t>
    </dgm:pt>
    <dgm:pt modelId="{BEBDA1F2-3468-41CD-B3AD-9BECF53970F8}" type="pres">
      <dgm:prSet presAssocID="{5230904C-5C3A-4505-9DAB-F858B735C350}" presName="descendantText" presStyleLbl="alignAccFollowNode1" presStyleIdx="2" presStyleCnt="3" custScaleY="140919" custLinFactNeighborX="13041" custLinFactNeighborY="-13074">
        <dgm:presLayoutVars>
          <dgm:bulletEnabled val="1"/>
        </dgm:presLayoutVars>
      </dgm:prSet>
      <dgm:spPr/>
      <dgm:t>
        <a:bodyPr/>
        <a:lstStyle/>
        <a:p>
          <a:endParaRPr lang="ru-RU"/>
        </a:p>
      </dgm:t>
    </dgm:pt>
  </dgm:ptLst>
  <dgm:cxnLst>
    <dgm:cxn modelId="{B85DE6E4-D6CA-49A9-B7CB-C93A25165224}" srcId="{5230904C-5C3A-4505-9DAB-F858B735C350}" destId="{592A2793-06EC-43D8-BDD8-673F1F5444C2}" srcOrd="0" destOrd="0" parTransId="{5E035AE0-401E-48CF-9CF6-F1977E6517B5}" sibTransId="{5F75AD5D-0C1B-4380-8DCB-2F4B5F2B63AC}"/>
    <dgm:cxn modelId="{6E1814BA-5AF9-46FB-8EC5-51498465DF16}" type="presOf" srcId="{94DD4F04-6261-42FB-B60B-70777D3B3C57}" destId="{990A3732-8EDB-4514-A991-93355AC667DE}" srcOrd="0" destOrd="0" presId="urn:microsoft.com/office/officeart/2005/8/layout/vList5"/>
    <dgm:cxn modelId="{C7D4F95B-ABB7-4518-9EEC-9AE8933ED048}" srcId="{44D41B2F-86D4-4F79-B94F-07672D835633}" destId="{94DD4F04-6261-42FB-B60B-70777D3B3C57}" srcOrd="0" destOrd="0" parTransId="{9E45D568-50E9-4F54-B138-835E48110D32}" sibTransId="{16969C4F-684D-431D-8741-7BC64144EF97}"/>
    <dgm:cxn modelId="{C7A189C9-8797-4F30-A54D-AEDDF7A4717C}" srcId="{44D41B2F-86D4-4F79-B94F-07672D835633}" destId="{63176A33-82E8-47AF-935E-41F20DA2C5B3}" srcOrd="1" destOrd="0" parTransId="{5AEBB22F-1CEA-457F-8A38-D4D0AD3D963E}" sibTransId="{B6CCB3AA-CCCE-4A54-8DFE-8B8CACB7035C}"/>
    <dgm:cxn modelId="{CBD953CF-E3C3-4EA4-A07A-890AE3B24687}" type="presOf" srcId="{63176A33-82E8-47AF-935E-41F20DA2C5B3}" destId="{DB07B859-D486-4C81-9A36-0BC2BBDF267A}" srcOrd="0" destOrd="0" presId="urn:microsoft.com/office/officeart/2005/8/layout/vList5"/>
    <dgm:cxn modelId="{2BE71D61-B1D6-4D40-9DDE-6F6BD1C25DDD}" type="presOf" srcId="{7E1050C4-A196-49B6-B484-A78F298D9485}" destId="{25CB1E34-1424-4EDF-8D28-5915C45BFEB7}" srcOrd="0" destOrd="0" presId="urn:microsoft.com/office/officeart/2005/8/layout/vList5"/>
    <dgm:cxn modelId="{B05EDDCA-A4FF-430A-A774-2B38F82A130E}" type="presOf" srcId="{44D41B2F-86D4-4F79-B94F-07672D835633}" destId="{AEDA3DEE-E688-4ADB-A404-7B0D8876FF4C}" srcOrd="0" destOrd="0" presId="urn:microsoft.com/office/officeart/2005/8/layout/vList5"/>
    <dgm:cxn modelId="{FDB4062F-F93D-4E3D-AA38-6508B50EF7A4}" srcId="{44D41B2F-86D4-4F79-B94F-07672D835633}" destId="{5230904C-5C3A-4505-9DAB-F858B735C350}" srcOrd="2" destOrd="0" parTransId="{2530353D-1387-4B85-B09D-5C1036BD23A2}" sibTransId="{19A1E835-6848-4A5E-8123-299147B41242}"/>
    <dgm:cxn modelId="{86190AA0-6D83-4656-B253-6EA05205BDC7}" srcId="{94DD4F04-6261-42FB-B60B-70777D3B3C57}" destId="{1FC5EB6C-AD63-41F0-9CC7-AA7C2395E21F}" srcOrd="0" destOrd="0" parTransId="{0E597CF3-57A6-4C4A-BA90-B0001BA0F762}" sibTransId="{F7E0DBC7-94B0-4761-AA34-385AC4FF164B}"/>
    <dgm:cxn modelId="{238CB49A-A296-4D4C-99F6-98BDDBD4C4C0}" srcId="{63176A33-82E8-47AF-935E-41F20DA2C5B3}" destId="{7E1050C4-A196-49B6-B484-A78F298D9485}" srcOrd="0" destOrd="0" parTransId="{B9DFF113-52F9-48B9-80C6-95BA259A8226}" sibTransId="{4097EEFB-C2DD-4D21-9D11-8FD42B2DCDD8}"/>
    <dgm:cxn modelId="{E3740D78-5DB1-451F-BD35-08FE802D5FF6}" type="presOf" srcId="{592A2793-06EC-43D8-BDD8-673F1F5444C2}" destId="{BEBDA1F2-3468-41CD-B3AD-9BECF53970F8}" srcOrd="0" destOrd="0" presId="urn:microsoft.com/office/officeart/2005/8/layout/vList5"/>
    <dgm:cxn modelId="{1895E6DC-B8E9-4E5C-B653-015A8F2979AD}" type="presOf" srcId="{5230904C-5C3A-4505-9DAB-F858B735C350}" destId="{608A9A4F-9B28-45E9-8A7D-974A96C20728}" srcOrd="0" destOrd="0" presId="urn:microsoft.com/office/officeart/2005/8/layout/vList5"/>
    <dgm:cxn modelId="{5A682D87-367F-4556-B8AB-19FA02111232}" type="presOf" srcId="{1FC5EB6C-AD63-41F0-9CC7-AA7C2395E21F}" destId="{AB8A43A4-E2CD-43C9-B306-94A422C13044}" srcOrd="0" destOrd="0" presId="urn:microsoft.com/office/officeart/2005/8/layout/vList5"/>
    <dgm:cxn modelId="{8CDAF6D8-7236-42C9-9ACA-564884D6645F}" type="presParOf" srcId="{AEDA3DEE-E688-4ADB-A404-7B0D8876FF4C}" destId="{5040769C-2C7A-47E3-9D61-A99C85D0C0CB}" srcOrd="0" destOrd="0" presId="urn:microsoft.com/office/officeart/2005/8/layout/vList5"/>
    <dgm:cxn modelId="{C191A980-3B17-48E2-9197-1F84815DA807}" type="presParOf" srcId="{5040769C-2C7A-47E3-9D61-A99C85D0C0CB}" destId="{990A3732-8EDB-4514-A991-93355AC667DE}" srcOrd="0" destOrd="0" presId="urn:microsoft.com/office/officeart/2005/8/layout/vList5"/>
    <dgm:cxn modelId="{D4C3279F-08C1-442B-BC42-DDAF2739B889}" type="presParOf" srcId="{5040769C-2C7A-47E3-9D61-A99C85D0C0CB}" destId="{AB8A43A4-E2CD-43C9-B306-94A422C13044}" srcOrd="1" destOrd="0" presId="urn:microsoft.com/office/officeart/2005/8/layout/vList5"/>
    <dgm:cxn modelId="{D83FA64C-8CBA-4839-92BA-AD2BA3586152}" type="presParOf" srcId="{AEDA3DEE-E688-4ADB-A404-7B0D8876FF4C}" destId="{29B6912B-386C-43DD-9C98-50A82C9B090D}" srcOrd="1" destOrd="0" presId="urn:microsoft.com/office/officeart/2005/8/layout/vList5"/>
    <dgm:cxn modelId="{6B77F753-46A0-415F-B8EA-BD23909E8830}" type="presParOf" srcId="{AEDA3DEE-E688-4ADB-A404-7B0D8876FF4C}" destId="{5FFDB0C6-8424-4680-A097-D494B92EA86D}" srcOrd="2" destOrd="0" presId="urn:microsoft.com/office/officeart/2005/8/layout/vList5"/>
    <dgm:cxn modelId="{B02FA7F3-A8C4-43E6-99A5-F1D02C8EA1A5}" type="presParOf" srcId="{5FFDB0C6-8424-4680-A097-D494B92EA86D}" destId="{DB07B859-D486-4C81-9A36-0BC2BBDF267A}" srcOrd="0" destOrd="0" presId="urn:microsoft.com/office/officeart/2005/8/layout/vList5"/>
    <dgm:cxn modelId="{9CFC5652-43BF-449F-AFAE-BA9D5A091346}" type="presParOf" srcId="{5FFDB0C6-8424-4680-A097-D494B92EA86D}" destId="{25CB1E34-1424-4EDF-8D28-5915C45BFEB7}" srcOrd="1" destOrd="0" presId="urn:microsoft.com/office/officeart/2005/8/layout/vList5"/>
    <dgm:cxn modelId="{C6DA649A-1C39-4A27-9BCE-9A4F1AD08F4F}" type="presParOf" srcId="{AEDA3DEE-E688-4ADB-A404-7B0D8876FF4C}" destId="{7F273CDC-F7F7-40E6-8D0D-972EAA8B608A}" srcOrd="3" destOrd="0" presId="urn:microsoft.com/office/officeart/2005/8/layout/vList5"/>
    <dgm:cxn modelId="{DD79CD39-5D25-4BDA-B0B0-4732C2639DF6}" type="presParOf" srcId="{AEDA3DEE-E688-4ADB-A404-7B0D8876FF4C}" destId="{4A14FA71-BCEE-40B8-BD49-AA0FB4363DA5}" srcOrd="4" destOrd="0" presId="urn:microsoft.com/office/officeart/2005/8/layout/vList5"/>
    <dgm:cxn modelId="{4D01AD67-D213-4AE6-8B70-99499D61BC64}" type="presParOf" srcId="{4A14FA71-BCEE-40B8-BD49-AA0FB4363DA5}" destId="{608A9A4F-9B28-45E9-8A7D-974A96C20728}" srcOrd="0" destOrd="0" presId="urn:microsoft.com/office/officeart/2005/8/layout/vList5"/>
    <dgm:cxn modelId="{61B217B5-A062-4840-AE29-ABF2B7FD8079}" type="presParOf" srcId="{4A14FA71-BCEE-40B8-BD49-AA0FB4363DA5}" destId="{BEBDA1F2-3468-41CD-B3AD-9BECF53970F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FB8EB9-76EE-43DC-B07B-278A9FB9A7B6}">
      <dsp:nvSpPr>
        <dsp:cNvPr id="0" name=""/>
        <dsp:cNvSpPr/>
      </dsp:nvSpPr>
      <dsp:spPr>
        <a:xfrm>
          <a:off x="3473287" y="2212020"/>
          <a:ext cx="559148" cy="1432207"/>
        </a:xfrm>
        <a:custGeom>
          <a:avLst/>
          <a:gdLst/>
          <a:ahLst/>
          <a:cxnLst/>
          <a:rect l="0" t="0" r="0" b="0"/>
          <a:pathLst>
            <a:path>
              <a:moveTo>
                <a:pt x="0" y="0"/>
              </a:moveTo>
              <a:lnTo>
                <a:pt x="279574" y="0"/>
              </a:lnTo>
              <a:lnTo>
                <a:pt x="279574" y="1432207"/>
              </a:lnTo>
              <a:lnTo>
                <a:pt x="559148" y="143220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714424" y="2889686"/>
        <a:ext cx="76874" cy="76874"/>
      </dsp:txXfrm>
    </dsp:sp>
    <dsp:sp modelId="{2BACB757-9A9B-4F0A-9741-9526C3F13C07}">
      <dsp:nvSpPr>
        <dsp:cNvPr id="0" name=""/>
        <dsp:cNvSpPr/>
      </dsp:nvSpPr>
      <dsp:spPr>
        <a:xfrm>
          <a:off x="3473287" y="2166300"/>
          <a:ext cx="529872" cy="91440"/>
        </a:xfrm>
        <a:custGeom>
          <a:avLst/>
          <a:gdLst/>
          <a:ahLst/>
          <a:cxnLst/>
          <a:rect l="0" t="0" r="0" b="0"/>
          <a:pathLst>
            <a:path>
              <a:moveTo>
                <a:pt x="0" y="45720"/>
              </a:moveTo>
              <a:lnTo>
                <a:pt x="529872" y="4572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724977" y="2198773"/>
        <a:ext cx="26493" cy="26493"/>
      </dsp:txXfrm>
    </dsp:sp>
    <dsp:sp modelId="{91E55802-0083-4A99-A5BB-2828E58FB181}">
      <dsp:nvSpPr>
        <dsp:cNvPr id="0" name=""/>
        <dsp:cNvSpPr/>
      </dsp:nvSpPr>
      <dsp:spPr>
        <a:xfrm>
          <a:off x="3473287" y="691898"/>
          <a:ext cx="530716" cy="1520121"/>
        </a:xfrm>
        <a:custGeom>
          <a:avLst/>
          <a:gdLst/>
          <a:ahLst/>
          <a:cxnLst/>
          <a:rect l="0" t="0" r="0" b="0"/>
          <a:pathLst>
            <a:path>
              <a:moveTo>
                <a:pt x="0" y="1520121"/>
              </a:moveTo>
              <a:lnTo>
                <a:pt x="265358" y="1520121"/>
              </a:lnTo>
              <a:lnTo>
                <a:pt x="265358" y="0"/>
              </a:lnTo>
              <a:lnTo>
                <a:pt x="530716"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a:off x="3698393" y="1411706"/>
        <a:ext cx="80505" cy="80505"/>
      </dsp:txXfrm>
    </dsp:sp>
    <dsp:sp modelId="{3C1E52E3-40C3-4D36-82B6-272D44DE2D49}">
      <dsp:nvSpPr>
        <dsp:cNvPr id="0" name=""/>
        <dsp:cNvSpPr/>
      </dsp:nvSpPr>
      <dsp:spPr>
        <a:xfrm rot="16200000">
          <a:off x="-388547" y="475798"/>
          <a:ext cx="4251225" cy="3472443"/>
        </a:xfrm>
        <a:prstGeom prst="rect">
          <a:avLst/>
        </a:prstGeom>
        <a:gradFill rotWithShape="1">
          <a:gsLst>
            <a:gs pos="0">
              <a:schemeClr val="accent1">
                <a:lumMod val="95000"/>
              </a:schemeClr>
            </a:gs>
            <a:gs pos="100000">
              <a:schemeClr val="accent1">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1">
              <a:shade val="30000"/>
              <a:satMod val="12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vert" wrap="square" lIns="40005" tIns="40005" rIns="40005" bIns="40005" numCol="1" spcCol="1270" anchor="ctr" anchorCtr="0">
          <a:noAutofit/>
        </a:bodyPr>
        <a:lstStyle/>
        <a:p>
          <a:pPr lvl="0" algn="ctr" defTabSz="2800350">
            <a:lnSpc>
              <a:spcPct val="90000"/>
            </a:lnSpc>
            <a:spcBef>
              <a:spcPct val="0"/>
            </a:spcBef>
            <a:spcAft>
              <a:spcPct val="35000"/>
            </a:spcAft>
          </a:pPr>
          <a:r>
            <a:rPr lang="ru-RU" sz="6300" kern="1200" dirty="0" smtClean="0"/>
            <a:t>Всего </a:t>
          </a:r>
        </a:p>
        <a:p>
          <a:pPr lvl="0" algn="ctr" defTabSz="2800350">
            <a:lnSpc>
              <a:spcPct val="90000"/>
            </a:lnSpc>
            <a:spcBef>
              <a:spcPct val="0"/>
            </a:spcBef>
            <a:spcAft>
              <a:spcPct val="35000"/>
            </a:spcAft>
          </a:pPr>
          <a:r>
            <a:rPr lang="en-US" sz="6300" kern="1200" dirty="0" smtClean="0"/>
            <a:t>83</a:t>
          </a:r>
          <a:r>
            <a:rPr lang="ru-RU" sz="6300" kern="1200" dirty="0" smtClean="0"/>
            <a:t> </a:t>
          </a:r>
          <a:r>
            <a:rPr lang="en-US" sz="6300" kern="1200" dirty="0" smtClean="0"/>
            <a:t>320</a:t>
          </a:r>
          <a:r>
            <a:rPr lang="ru-RU" sz="6300" kern="1200" dirty="0" smtClean="0"/>
            <a:t>,</a:t>
          </a:r>
          <a:r>
            <a:rPr lang="en-US" sz="6300" kern="1200" dirty="0" smtClean="0"/>
            <a:t>1</a:t>
          </a:r>
          <a:r>
            <a:rPr lang="ru-RU" sz="6300" kern="1200" dirty="0" smtClean="0"/>
            <a:t> </a:t>
          </a:r>
          <a:endParaRPr lang="ru-RU" sz="6300" kern="1200" dirty="0"/>
        </a:p>
      </dsp:txBody>
      <dsp:txXfrm>
        <a:off x="-388547" y="475798"/>
        <a:ext cx="4251225" cy="3472443"/>
      </dsp:txXfrm>
    </dsp:sp>
    <dsp:sp modelId="{ED0BDA15-484D-4B27-B1F4-326385AC20A5}">
      <dsp:nvSpPr>
        <dsp:cNvPr id="0" name=""/>
        <dsp:cNvSpPr/>
      </dsp:nvSpPr>
      <dsp:spPr>
        <a:xfrm>
          <a:off x="4004003" y="288032"/>
          <a:ext cx="4060892" cy="807732"/>
        </a:xfrm>
        <a:prstGeom prst="rect">
          <a:avLst/>
        </a:prstGeom>
        <a:gradFill rotWithShape="1">
          <a:gsLst>
            <a:gs pos="0">
              <a:schemeClr val="accent3">
                <a:lumMod val="95000"/>
              </a:schemeClr>
            </a:gs>
            <a:gs pos="100000">
              <a:schemeClr val="accent3">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3">
              <a:shade val="30000"/>
              <a:satMod val="12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u-RU" sz="2000" kern="1200" dirty="0" smtClean="0"/>
            <a:t>Налоговые доходы – </a:t>
          </a:r>
        </a:p>
        <a:p>
          <a:pPr lvl="0" algn="ctr" defTabSz="889000">
            <a:lnSpc>
              <a:spcPct val="90000"/>
            </a:lnSpc>
            <a:spcBef>
              <a:spcPct val="0"/>
            </a:spcBef>
            <a:spcAft>
              <a:spcPct val="35000"/>
            </a:spcAft>
          </a:pPr>
          <a:r>
            <a:rPr lang="en-US" sz="2000" kern="1200" dirty="0" smtClean="0"/>
            <a:t>76 293,0</a:t>
          </a:r>
          <a:r>
            <a:rPr lang="ru-RU" sz="2000" kern="1200" dirty="0" smtClean="0"/>
            <a:t>; 9</a:t>
          </a:r>
          <a:r>
            <a:rPr lang="en-US" sz="2000" kern="1200" dirty="0" smtClean="0"/>
            <a:t>1</a:t>
          </a:r>
          <a:r>
            <a:rPr lang="ru-RU" sz="2000" kern="1200" dirty="0" smtClean="0"/>
            <a:t>,</a:t>
          </a:r>
          <a:r>
            <a:rPr lang="en-US" sz="2000" kern="1200" dirty="0" smtClean="0"/>
            <a:t>6</a:t>
          </a:r>
          <a:r>
            <a:rPr lang="ru-RU" sz="2000" kern="1200" dirty="0" smtClean="0"/>
            <a:t> </a:t>
          </a:r>
          <a:r>
            <a:rPr lang="ru-RU" sz="2000" kern="1200" dirty="0" smtClean="0"/>
            <a:t>% </a:t>
          </a:r>
          <a:endParaRPr lang="ru-RU" sz="2000" kern="1200" dirty="0"/>
        </a:p>
      </dsp:txBody>
      <dsp:txXfrm>
        <a:off x="4004003" y="288032"/>
        <a:ext cx="4060892" cy="807732"/>
      </dsp:txXfrm>
    </dsp:sp>
    <dsp:sp modelId="{C5E2EF75-5FEC-43DD-ACA5-AF3D2E2BFC27}">
      <dsp:nvSpPr>
        <dsp:cNvPr id="0" name=""/>
        <dsp:cNvSpPr/>
      </dsp:nvSpPr>
      <dsp:spPr>
        <a:xfrm>
          <a:off x="4003160" y="1808153"/>
          <a:ext cx="4060892" cy="807732"/>
        </a:xfrm>
        <a:prstGeom prst="rect">
          <a:avLst/>
        </a:prstGeom>
        <a:gradFill rotWithShape="1">
          <a:gsLst>
            <a:gs pos="0">
              <a:schemeClr val="accent4">
                <a:lumMod val="95000"/>
              </a:schemeClr>
            </a:gs>
            <a:gs pos="100000">
              <a:schemeClr val="accent4">
                <a:shade val="82000"/>
                <a:satMod val="125000"/>
                <a:lumMod val="74000"/>
              </a:schemeClr>
            </a:gs>
          </a:gsLst>
          <a:lin ang="5400000" scaled="0"/>
        </a:gradFill>
        <a:ln w="9525" cap="flat" cmpd="sng" algn="ctr">
          <a:solidFill>
            <a:schemeClr val="accent4"/>
          </a:solidFill>
          <a:prstDash val="solid"/>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1">
          <a:schemeClr val="accent4"/>
        </a:lnRef>
        <a:fillRef idx="3">
          <a:schemeClr val="accent4"/>
        </a:fillRef>
        <a:effectRef idx="2">
          <a:schemeClr val="accent4"/>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ru-RU" sz="1900" kern="1200" dirty="0" smtClean="0"/>
            <a:t>Неналоговые доходы – </a:t>
          </a:r>
        </a:p>
        <a:p>
          <a:pPr lvl="0" algn="ctr" defTabSz="844550">
            <a:lnSpc>
              <a:spcPct val="90000"/>
            </a:lnSpc>
            <a:spcBef>
              <a:spcPct val="0"/>
            </a:spcBef>
            <a:spcAft>
              <a:spcPct val="35000"/>
            </a:spcAft>
          </a:pPr>
          <a:r>
            <a:rPr lang="en-US" sz="1900" kern="1200" dirty="0" smtClean="0"/>
            <a:t>4</a:t>
          </a:r>
          <a:r>
            <a:rPr lang="ru-RU" sz="1900" kern="1200" dirty="0" smtClean="0"/>
            <a:t> </a:t>
          </a:r>
          <a:r>
            <a:rPr lang="en-US" sz="1900" kern="1200" dirty="0" smtClean="0"/>
            <a:t>004</a:t>
          </a:r>
          <a:r>
            <a:rPr lang="ru-RU" sz="1900" kern="1200" dirty="0" smtClean="0"/>
            <a:t>,</a:t>
          </a:r>
          <a:r>
            <a:rPr lang="en-US" sz="1900" kern="1200" dirty="0" smtClean="0"/>
            <a:t>9</a:t>
          </a:r>
          <a:r>
            <a:rPr lang="ru-RU" sz="1900" kern="1200" dirty="0" smtClean="0"/>
            <a:t>; </a:t>
          </a:r>
          <a:r>
            <a:rPr lang="en-US" sz="1900" kern="1200" dirty="0" smtClean="0"/>
            <a:t>4</a:t>
          </a:r>
          <a:r>
            <a:rPr lang="ru-RU" sz="1900" kern="1200" dirty="0" smtClean="0"/>
            <a:t>,</a:t>
          </a:r>
          <a:r>
            <a:rPr lang="en-US" sz="1900" kern="1200" dirty="0" smtClean="0"/>
            <a:t>8</a:t>
          </a:r>
          <a:r>
            <a:rPr lang="ru-RU" sz="1900" kern="1200" dirty="0" smtClean="0"/>
            <a:t> </a:t>
          </a:r>
          <a:r>
            <a:rPr lang="ru-RU" sz="1900" kern="1200" dirty="0" smtClean="0"/>
            <a:t>% </a:t>
          </a:r>
          <a:endParaRPr lang="ru-RU" sz="1900" kern="1200" dirty="0"/>
        </a:p>
      </dsp:txBody>
      <dsp:txXfrm>
        <a:off x="4003160" y="1808153"/>
        <a:ext cx="4060892" cy="807732"/>
      </dsp:txXfrm>
    </dsp:sp>
    <dsp:sp modelId="{43D284D6-50A1-4AB4-B397-93FA4451B7A3}">
      <dsp:nvSpPr>
        <dsp:cNvPr id="0" name=""/>
        <dsp:cNvSpPr/>
      </dsp:nvSpPr>
      <dsp:spPr>
        <a:xfrm>
          <a:off x="4032435" y="3240360"/>
          <a:ext cx="4005229" cy="807732"/>
        </a:xfrm>
        <a:prstGeom prst="rect">
          <a:avLst/>
        </a:prstGeom>
        <a:gradFill rotWithShape="1">
          <a:gsLst>
            <a:gs pos="28000">
              <a:schemeClr val="accent5">
                <a:tint val="18000"/>
                <a:satMod val="120000"/>
                <a:lumMod val="88000"/>
              </a:schemeClr>
            </a:gs>
            <a:gs pos="100000">
              <a:schemeClr val="accent5">
                <a:tint val="40000"/>
                <a:satMod val="100000"/>
                <a:lumMod val="78000"/>
              </a:schemeClr>
            </a:gs>
          </a:gsLst>
          <a:lin ang="5400000" scaled="0"/>
        </a:gradFill>
        <a:ln w="9525" cap="flat" cmpd="sng" algn="ctr">
          <a:solidFill>
            <a:schemeClr val="accent5"/>
          </a:solidFill>
          <a:prstDash val="solid"/>
        </a:ln>
        <a:effectLst>
          <a:outerShdw blurRad="63500" dist="50800" dir="5400000" sx="98000" sy="98000" rotWithShape="0">
            <a:srgbClr val="000000">
              <a:alpha val="20000"/>
            </a:srgbClr>
          </a:outerShdw>
        </a:effectLst>
        <a:scene3d>
          <a:camera prst="orthographicFront"/>
          <a:lightRig rig="threePt" dir="t"/>
        </a:scene3d>
        <a:sp3d>
          <a:bevelT/>
        </a:sp3d>
      </dsp:spPr>
      <dsp:style>
        <a:lnRef idx="1">
          <a:schemeClr val="accent5"/>
        </a:lnRef>
        <a:fillRef idx="2">
          <a:schemeClr val="accent5"/>
        </a:fillRef>
        <a:effectRef idx="1">
          <a:schemeClr val="accent5"/>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ru-RU" sz="1900" kern="1200" dirty="0" smtClean="0"/>
            <a:t>Безвозмездные поступления – </a:t>
          </a:r>
        </a:p>
        <a:p>
          <a:pPr lvl="0" algn="ctr" defTabSz="844550">
            <a:lnSpc>
              <a:spcPct val="90000"/>
            </a:lnSpc>
            <a:spcBef>
              <a:spcPct val="0"/>
            </a:spcBef>
            <a:spcAft>
              <a:spcPct val="35000"/>
            </a:spcAft>
          </a:pPr>
          <a:r>
            <a:rPr lang="en-US" sz="1900" kern="1200" dirty="0" smtClean="0"/>
            <a:t>3</a:t>
          </a:r>
          <a:r>
            <a:rPr lang="ru-RU" sz="1900" kern="1200" dirty="0" smtClean="0"/>
            <a:t> 0</a:t>
          </a:r>
          <a:r>
            <a:rPr lang="en-US" sz="1900" kern="1200" dirty="0" smtClean="0"/>
            <a:t>22</a:t>
          </a:r>
          <a:r>
            <a:rPr lang="ru-RU" sz="1900" kern="1200" dirty="0" smtClean="0"/>
            <a:t>,</a:t>
          </a:r>
          <a:r>
            <a:rPr lang="en-US" sz="1900" kern="1200" dirty="0" smtClean="0"/>
            <a:t>2</a:t>
          </a:r>
          <a:r>
            <a:rPr lang="ru-RU" sz="1900" kern="1200" dirty="0" smtClean="0"/>
            <a:t>; </a:t>
          </a:r>
          <a:r>
            <a:rPr lang="en-US" sz="1900" kern="1200" dirty="0" smtClean="0"/>
            <a:t>3</a:t>
          </a:r>
          <a:r>
            <a:rPr lang="ru-RU" sz="1900" kern="1200" dirty="0" smtClean="0"/>
            <a:t>,</a:t>
          </a:r>
          <a:r>
            <a:rPr lang="en-US" sz="1900" kern="1200" dirty="0" smtClean="0"/>
            <a:t>6</a:t>
          </a:r>
          <a:r>
            <a:rPr lang="ru-RU" sz="1900" kern="1200" dirty="0" smtClean="0"/>
            <a:t> </a:t>
          </a:r>
          <a:r>
            <a:rPr lang="ru-RU" sz="1900" kern="1200" dirty="0" smtClean="0"/>
            <a:t>% </a:t>
          </a:r>
          <a:endParaRPr lang="ru-RU" sz="1900" kern="1200" dirty="0"/>
        </a:p>
      </dsp:txBody>
      <dsp:txXfrm>
        <a:off x="4032435" y="3240360"/>
        <a:ext cx="4005229" cy="8077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5D34E0-FAB1-48B4-9B04-0827B0AB297F}">
      <dsp:nvSpPr>
        <dsp:cNvPr id="0" name=""/>
        <dsp:cNvSpPr/>
      </dsp:nvSpPr>
      <dsp:spPr>
        <a:xfrm rot="3162800">
          <a:off x="2630490" y="3463262"/>
          <a:ext cx="1103520" cy="31992"/>
        </a:xfrm>
        <a:custGeom>
          <a:avLst/>
          <a:gdLst/>
          <a:ahLst/>
          <a:cxnLst/>
          <a:rect l="0" t="0" r="0" b="0"/>
          <a:pathLst>
            <a:path>
              <a:moveTo>
                <a:pt x="0" y="15996"/>
              </a:moveTo>
              <a:lnTo>
                <a:pt x="1103520" y="15996"/>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58972FD-B4DF-4883-A1C5-0202095BBA6E}">
      <dsp:nvSpPr>
        <dsp:cNvPr id="0" name=""/>
        <dsp:cNvSpPr/>
      </dsp:nvSpPr>
      <dsp:spPr>
        <a:xfrm rot="1051224">
          <a:off x="2916791" y="3038300"/>
          <a:ext cx="2516538" cy="31992"/>
        </a:xfrm>
        <a:custGeom>
          <a:avLst/>
          <a:gdLst/>
          <a:ahLst/>
          <a:cxnLst/>
          <a:rect l="0" t="0" r="0" b="0"/>
          <a:pathLst>
            <a:path>
              <a:moveTo>
                <a:pt x="0" y="15996"/>
              </a:moveTo>
              <a:lnTo>
                <a:pt x="2516538" y="15996"/>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FBEE65F-9788-497C-918B-9FC7D65CF778}">
      <dsp:nvSpPr>
        <dsp:cNvPr id="0" name=""/>
        <dsp:cNvSpPr/>
      </dsp:nvSpPr>
      <dsp:spPr>
        <a:xfrm rot="21546727">
          <a:off x="2975000" y="2462097"/>
          <a:ext cx="2693184" cy="31992"/>
        </a:xfrm>
        <a:custGeom>
          <a:avLst/>
          <a:gdLst/>
          <a:ahLst/>
          <a:cxnLst/>
          <a:rect l="0" t="0" r="0" b="0"/>
          <a:pathLst>
            <a:path>
              <a:moveTo>
                <a:pt x="0" y="15996"/>
              </a:moveTo>
              <a:lnTo>
                <a:pt x="2693184" y="15996"/>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9E186A7-CB2C-4633-A2B2-D82BEBF36457}">
      <dsp:nvSpPr>
        <dsp:cNvPr id="0" name=""/>
        <dsp:cNvSpPr/>
      </dsp:nvSpPr>
      <dsp:spPr>
        <a:xfrm rot="20653781">
          <a:off x="2918762" y="1933459"/>
          <a:ext cx="2996718" cy="31992"/>
        </a:xfrm>
        <a:custGeom>
          <a:avLst/>
          <a:gdLst/>
          <a:ahLst/>
          <a:cxnLst/>
          <a:rect l="0" t="0" r="0" b="0"/>
          <a:pathLst>
            <a:path>
              <a:moveTo>
                <a:pt x="0" y="15996"/>
              </a:moveTo>
              <a:lnTo>
                <a:pt x="2996718" y="15996"/>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EAF0C38-EA73-4EA9-B789-393AB7B1E58E}">
      <dsp:nvSpPr>
        <dsp:cNvPr id="0" name=""/>
        <dsp:cNvSpPr/>
      </dsp:nvSpPr>
      <dsp:spPr>
        <a:xfrm rot="18565653">
          <a:off x="2768477" y="1721266"/>
          <a:ext cx="613415" cy="31992"/>
        </a:xfrm>
        <a:custGeom>
          <a:avLst/>
          <a:gdLst/>
          <a:ahLst/>
          <a:cxnLst/>
          <a:rect l="0" t="0" r="0" b="0"/>
          <a:pathLst>
            <a:path>
              <a:moveTo>
                <a:pt x="0" y="15996"/>
              </a:moveTo>
              <a:lnTo>
                <a:pt x="613415" y="15996"/>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B63E581-A5B9-4349-9281-896F61CD25E5}">
      <dsp:nvSpPr>
        <dsp:cNvPr id="0" name=""/>
        <dsp:cNvSpPr/>
      </dsp:nvSpPr>
      <dsp:spPr>
        <a:xfrm>
          <a:off x="0" y="1192181"/>
          <a:ext cx="3571261" cy="2630079"/>
        </a:xfrm>
        <a:prstGeom prst="ellipse">
          <a:avLst/>
        </a:prstGeom>
        <a:gradFill rotWithShape="0">
          <a:gsLst>
            <a:gs pos="0">
              <a:schemeClr val="accent4">
                <a:hueOff val="0"/>
                <a:satOff val="0"/>
                <a:lumOff val="0"/>
                <a:alphaOff val="0"/>
                <a:lumMod val="95000"/>
              </a:schemeClr>
            </a:gs>
            <a:gs pos="100000">
              <a:schemeClr val="accent4">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C45D0E2-05B7-434E-BD6D-45BA8546F83D}">
      <dsp:nvSpPr>
        <dsp:cNvPr id="0" name=""/>
        <dsp:cNvSpPr/>
      </dsp:nvSpPr>
      <dsp:spPr>
        <a:xfrm>
          <a:off x="2289106" y="233831"/>
          <a:ext cx="2971169" cy="1305342"/>
        </a:xfrm>
        <a:prstGeom prst="ellipse">
          <a:avLst/>
        </a:prstGeom>
        <a:gradFill rotWithShape="0">
          <a:gsLst>
            <a:gs pos="0">
              <a:schemeClr val="accent4">
                <a:hueOff val="-395116"/>
                <a:satOff val="4462"/>
                <a:lumOff val="2392"/>
                <a:alphaOff val="0"/>
                <a:lumMod val="95000"/>
              </a:schemeClr>
            </a:gs>
            <a:gs pos="100000">
              <a:schemeClr val="accent4">
                <a:hueOff val="-395116"/>
                <a:satOff val="4462"/>
                <a:lumOff val="2392"/>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Подоходный налог – </a:t>
          </a:r>
        </a:p>
        <a:p>
          <a:pPr lvl="0" algn="ctr" defTabSz="800100">
            <a:lnSpc>
              <a:spcPct val="90000"/>
            </a:lnSpc>
            <a:spcBef>
              <a:spcPct val="0"/>
            </a:spcBef>
            <a:spcAft>
              <a:spcPct val="35000"/>
            </a:spcAft>
          </a:pPr>
          <a:r>
            <a:rPr lang="en-US" sz="1800" b="1" kern="1200" dirty="0" smtClean="0">
              <a:effectLst>
                <a:outerShdw blurRad="38100" dist="38100" dir="2700000" algn="tl">
                  <a:srgbClr val="000000">
                    <a:alpha val="43137"/>
                  </a:srgbClr>
                </a:outerShdw>
              </a:effectLst>
            </a:rPr>
            <a:t>39 781,0</a:t>
          </a:r>
          <a:r>
            <a:rPr lang="ru-RU" sz="1800" b="1" kern="1200" dirty="0" smtClean="0">
              <a:effectLst>
                <a:outerShdw blurRad="38100" dist="38100" dir="2700000" algn="tl">
                  <a:srgbClr val="000000">
                    <a:alpha val="43137"/>
                  </a:srgbClr>
                </a:outerShdw>
              </a:effectLst>
            </a:rPr>
            <a:t>; </a:t>
          </a:r>
          <a:r>
            <a:rPr lang="ru-RU" sz="1800" b="1" kern="1200" dirty="0" smtClean="0">
              <a:effectLst>
                <a:outerShdw blurRad="38100" dist="38100" dir="2700000" algn="tl">
                  <a:srgbClr val="000000">
                    <a:alpha val="43137"/>
                  </a:srgbClr>
                </a:outerShdw>
              </a:effectLst>
            </a:rPr>
            <a:t>49</a:t>
          </a:r>
          <a:r>
            <a:rPr lang="en-US" sz="1800" b="1" kern="1200" dirty="0" smtClean="0">
              <a:effectLst>
                <a:outerShdw blurRad="38100" dist="38100" dir="2700000" algn="tl">
                  <a:srgbClr val="000000">
                    <a:alpha val="43137"/>
                  </a:srgbClr>
                </a:outerShdw>
              </a:effectLst>
            </a:rPr>
            <a:t>,5</a:t>
          </a:r>
          <a:r>
            <a:rPr lang="ru-RU" sz="1800" b="1" kern="1200" dirty="0" smtClean="0">
              <a:effectLst>
                <a:outerShdw blurRad="38100" dist="38100" dir="2700000" algn="tl">
                  <a:srgbClr val="000000">
                    <a:alpha val="43137"/>
                  </a:srgbClr>
                </a:outerShdw>
              </a:effectLst>
            </a:rPr>
            <a:t> </a:t>
          </a:r>
          <a:r>
            <a:rPr lang="ru-RU" sz="1800" b="1" kern="1200" dirty="0" smtClean="0">
              <a:effectLst>
                <a:outerShdw blurRad="38100" dist="38100" dir="2700000" algn="tl">
                  <a:srgbClr val="000000">
                    <a:alpha val="43137"/>
                  </a:srgbClr>
                </a:outerShdw>
              </a:effectLst>
            </a:rPr>
            <a:t>%</a:t>
          </a:r>
          <a:endParaRPr lang="ru-RU" sz="1800" b="1" kern="1200" dirty="0">
            <a:effectLst>
              <a:outerShdw blurRad="38100" dist="38100" dir="2700000" algn="tl">
                <a:srgbClr val="000000">
                  <a:alpha val="43137"/>
                </a:srgbClr>
              </a:outerShdw>
            </a:effectLst>
          </a:endParaRPr>
        </a:p>
      </dsp:txBody>
      <dsp:txXfrm>
        <a:off x="2724224" y="424994"/>
        <a:ext cx="2100933" cy="923016"/>
      </dsp:txXfrm>
    </dsp:sp>
    <dsp:sp modelId="{3116DC13-C571-4A09-80FA-2A0F9B3E84D7}">
      <dsp:nvSpPr>
        <dsp:cNvPr id="0" name=""/>
        <dsp:cNvSpPr/>
      </dsp:nvSpPr>
      <dsp:spPr>
        <a:xfrm>
          <a:off x="2779942" y="233831"/>
          <a:ext cx="4456754" cy="13053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2889250">
            <a:lnSpc>
              <a:spcPct val="90000"/>
            </a:lnSpc>
            <a:spcBef>
              <a:spcPct val="0"/>
            </a:spcBef>
            <a:spcAft>
              <a:spcPct val="15000"/>
            </a:spcAft>
            <a:buChar char="••"/>
          </a:pPr>
          <a:endParaRPr lang="ru-RU" sz="6500" kern="1200" dirty="0"/>
        </a:p>
      </dsp:txBody>
      <dsp:txXfrm>
        <a:off x="2779942" y="233831"/>
        <a:ext cx="4456754" cy="1305342"/>
      </dsp:txXfrm>
    </dsp:sp>
    <dsp:sp modelId="{2D1EA0FB-5A63-49F7-8C7F-66EB50230DB9}">
      <dsp:nvSpPr>
        <dsp:cNvPr id="0" name=""/>
        <dsp:cNvSpPr/>
      </dsp:nvSpPr>
      <dsp:spPr>
        <a:xfrm>
          <a:off x="5599709" y="677139"/>
          <a:ext cx="2773383" cy="1093440"/>
        </a:xfrm>
        <a:prstGeom prst="ellipse">
          <a:avLst/>
        </a:prstGeom>
        <a:gradFill rotWithShape="0">
          <a:gsLst>
            <a:gs pos="0">
              <a:schemeClr val="accent4">
                <a:hueOff val="-790233"/>
                <a:satOff val="8924"/>
                <a:lumOff val="4784"/>
                <a:alphaOff val="0"/>
                <a:lumMod val="95000"/>
              </a:schemeClr>
            </a:gs>
            <a:gs pos="100000">
              <a:schemeClr val="accent4">
                <a:hueOff val="-790233"/>
                <a:satOff val="8924"/>
                <a:lumOff val="4784"/>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smtClean="0">
              <a:effectLst>
                <a:outerShdw blurRad="38100" dist="38100" dir="2700000" algn="tl">
                  <a:srgbClr val="000000">
                    <a:alpha val="43137"/>
                  </a:srgbClr>
                </a:outerShdw>
              </a:effectLst>
            </a:rPr>
            <a:t>НДС – </a:t>
          </a:r>
          <a:r>
            <a:rPr lang="en-US" sz="1400" b="1" kern="1200" dirty="0" smtClean="0">
              <a:effectLst>
                <a:outerShdw blurRad="38100" dist="38100" dir="2700000" algn="tl">
                  <a:srgbClr val="000000">
                    <a:alpha val="43137"/>
                  </a:srgbClr>
                </a:outerShdw>
              </a:effectLst>
            </a:rPr>
            <a:t>12 604,6</a:t>
          </a:r>
          <a:r>
            <a:rPr lang="ru-RU" sz="1400" b="1" kern="1200" dirty="0" smtClean="0">
              <a:effectLst>
                <a:outerShdw blurRad="38100" dist="38100" dir="2700000" algn="tl">
                  <a:srgbClr val="000000">
                    <a:alpha val="43137"/>
                  </a:srgbClr>
                </a:outerShdw>
              </a:effectLst>
            </a:rPr>
            <a:t>; </a:t>
          </a:r>
          <a:endParaRPr lang="ru-RU" sz="1400" b="1" kern="1200" dirty="0" smtClean="0">
            <a:effectLst>
              <a:outerShdw blurRad="38100" dist="38100" dir="2700000" algn="tl">
                <a:srgbClr val="000000">
                  <a:alpha val="43137"/>
                </a:srgbClr>
              </a:outerShdw>
            </a:effectLst>
          </a:endParaRPr>
        </a:p>
        <a:p>
          <a:pPr lvl="0" algn="ctr" defTabSz="622300">
            <a:lnSpc>
              <a:spcPct val="90000"/>
            </a:lnSpc>
            <a:spcBef>
              <a:spcPct val="0"/>
            </a:spcBef>
            <a:spcAft>
              <a:spcPct val="35000"/>
            </a:spcAft>
          </a:pPr>
          <a:r>
            <a:rPr lang="ru-RU" sz="1400" b="1" kern="1200" dirty="0" smtClean="0">
              <a:effectLst>
                <a:outerShdw blurRad="38100" dist="38100" dir="2700000" algn="tl">
                  <a:srgbClr val="000000">
                    <a:alpha val="43137"/>
                  </a:srgbClr>
                </a:outerShdw>
              </a:effectLst>
            </a:rPr>
            <a:t>15,7 </a:t>
          </a:r>
          <a:r>
            <a:rPr lang="ru-RU" sz="1400" b="1" kern="1200" dirty="0" smtClean="0">
              <a:effectLst>
                <a:outerShdw blurRad="38100" dist="38100" dir="2700000" algn="tl">
                  <a:srgbClr val="000000">
                    <a:alpha val="43137"/>
                  </a:srgbClr>
                </a:outerShdw>
              </a:effectLst>
            </a:rPr>
            <a:t>%</a:t>
          </a:r>
          <a:endParaRPr lang="ru-RU" sz="1400" b="1" kern="1200" dirty="0">
            <a:effectLst>
              <a:outerShdw blurRad="38100" dist="38100" dir="2700000" algn="tl">
                <a:srgbClr val="000000">
                  <a:alpha val="43137"/>
                </a:srgbClr>
              </a:outerShdw>
            </a:effectLst>
          </a:endParaRPr>
        </a:p>
      </dsp:txBody>
      <dsp:txXfrm>
        <a:off x="6005862" y="837270"/>
        <a:ext cx="1961077" cy="773178"/>
      </dsp:txXfrm>
    </dsp:sp>
    <dsp:sp modelId="{375527E2-B993-4364-B2D7-663AFC7A0880}">
      <dsp:nvSpPr>
        <dsp:cNvPr id="0" name=""/>
        <dsp:cNvSpPr/>
      </dsp:nvSpPr>
      <dsp:spPr>
        <a:xfrm>
          <a:off x="5666938" y="1853736"/>
          <a:ext cx="2902013" cy="1162040"/>
        </a:xfrm>
        <a:prstGeom prst="ellipse">
          <a:avLst/>
        </a:prstGeom>
        <a:gradFill rotWithShape="0">
          <a:gsLst>
            <a:gs pos="0">
              <a:schemeClr val="accent4">
                <a:hueOff val="-1185349"/>
                <a:satOff val="13385"/>
                <a:lumOff val="7176"/>
                <a:alphaOff val="0"/>
                <a:lumMod val="95000"/>
              </a:schemeClr>
            </a:gs>
            <a:gs pos="100000">
              <a:schemeClr val="accent4">
                <a:hueOff val="-1185349"/>
                <a:satOff val="13385"/>
                <a:lumOff val="7176"/>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Налоги на собственность – </a:t>
          </a:r>
        </a:p>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8 515,1; 10,6 </a:t>
          </a:r>
          <a:r>
            <a:rPr lang="ru-RU" sz="1800" b="1" kern="1200" dirty="0" smtClean="0">
              <a:effectLst>
                <a:outerShdw blurRad="38100" dist="38100" dir="2700000" algn="tl">
                  <a:srgbClr val="000000">
                    <a:alpha val="43137"/>
                  </a:srgbClr>
                </a:outerShdw>
              </a:effectLst>
            </a:rPr>
            <a:t>%</a:t>
          </a:r>
          <a:endParaRPr lang="ru-RU" sz="1800" b="1" kern="1200" dirty="0">
            <a:effectLst>
              <a:outerShdw blurRad="38100" dist="38100" dir="2700000" algn="tl">
                <a:srgbClr val="000000">
                  <a:alpha val="43137"/>
                </a:srgbClr>
              </a:outerShdw>
            </a:effectLst>
          </a:endParaRPr>
        </a:p>
      </dsp:txBody>
      <dsp:txXfrm>
        <a:off x="6091928" y="2023913"/>
        <a:ext cx="2052033" cy="821686"/>
      </dsp:txXfrm>
    </dsp:sp>
    <dsp:sp modelId="{DFAE973B-EA77-4939-A7BF-56E00CA4CF05}">
      <dsp:nvSpPr>
        <dsp:cNvPr id="0" name=""/>
        <dsp:cNvSpPr/>
      </dsp:nvSpPr>
      <dsp:spPr>
        <a:xfrm>
          <a:off x="5118399" y="3135553"/>
          <a:ext cx="2948571" cy="1363926"/>
        </a:xfrm>
        <a:prstGeom prst="ellipse">
          <a:avLst/>
        </a:prstGeom>
        <a:gradFill rotWithShape="0">
          <a:gsLst>
            <a:gs pos="0">
              <a:schemeClr val="accent4">
                <a:hueOff val="-1580466"/>
                <a:satOff val="17847"/>
                <a:lumOff val="9568"/>
                <a:alphaOff val="0"/>
                <a:lumMod val="95000"/>
              </a:schemeClr>
            </a:gs>
            <a:gs pos="100000">
              <a:schemeClr val="accent4">
                <a:hueOff val="-1580466"/>
                <a:satOff val="17847"/>
                <a:lumOff val="9568"/>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b="1" kern="1200" dirty="0" smtClean="0">
              <a:effectLst>
                <a:outerShdw blurRad="38100" dist="38100" dir="2700000" algn="tl">
                  <a:srgbClr val="000000">
                    <a:alpha val="43137"/>
                  </a:srgbClr>
                </a:outerShdw>
              </a:effectLst>
            </a:rPr>
            <a:t>Налог при упрощенной системе – </a:t>
          </a:r>
          <a:r>
            <a:rPr lang="ru-RU" sz="1600" b="1" kern="1200" dirty="0" smtClean="0">
              <a:effectLst>
                <a:outerShdw blurRad="38100" dist="38100" dir="2700000" algn="tl">
                  <a:srgbClr val="000000">
                    <a:alpha val="43137"/>
                  </a:srgbClr>
                </a:outerShdw>
              </a:effectLst>
            </a:rPr>
            <a:t>2 883,0; 3,6 </a:t>
          </a:r>
          <a:r>
            <a:rPr lang="ru-RU" sz="1600" b="1" kern="1200" dirty="0" smtClean="0">
              <a:effectLst>
                <a:outerShdw blurRad="38100" dist="38100" dir="2700000" algn="tl">
                  <a:srgbClr val="000000">
                    <a:alpha val="43137"/>
                  </a:srgbClr>
                </a:outerShdw>
              </a:effectLst>
            </a:rPr>
            <a:t>%</a:t>
          </a:r>
          <a:endParaRPr lang="ru-RU" sz="1600" b="1" kern="1200" dirty="0">
            <a:effectLst>
              <a:outerShdw blurRad="38100" dist="38100" dir="2700000" algn="tl">
                <a:srgbClr val="000000">
                  <a:alpha val="43137"/>
                </a:srgbClr>
              </a:outerShdw>
            </a:effectLst>
          </a:endParaRPr>
        </a:p>
      </dsp:txBody>
      <dsp:txXfrm>
        <a:off x="5550207" y="3335295"/>
        <a:ext cx="2084955" cy="964442"/>
      </dsp:txXfrm>
    </dsp:sp>
    <dsp:sp modelId="{56797D02-27AC-4E24-AC90-2A6BA52F38DE}">
      <dsp:nvSpPr>
        <dsp:cNvPr id="0" name=""/>
        <dsp:cNvSpPr/>
      </dsp:nvSpPr>
      <dsp:spPr>
        <a:xfrm>
          <a:off x="2804142" y="3833868"/>
          <a:ext cx="2549247" cy="1645609"/>
        </a:xfrm>
        <a:prstGeom prst="ellipse">
          <a:avLst/>
        </a:prstGeom>
        <a:gradFill rotWithShape="0">
          <a:gsLst>
            <a:gs pos="0">
              <a:schemeClr val="accent4">
                <a:hueOff val="-1975582"/>
                <a:satOff val="22309"/>
                <a:lumOff val="11960"/>
                <a:alphaOff val="0"/>
                <a:lumMod val="95000"/>
              </a:schemeClr>
            </a:gs>
            <a:gs pos="100000">
              <a:schemeClr val="accent4">
                <a:hueOff val="-1975582"/>
                <a:satOff val="22309"/>
                <a:lumOff val="1196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ru-RU" sz="1300" b="1" kern="1200" dirty="0" smtClean="0">
              <a:effectLst>
                <a:outerShdw blurRad="38100" dist="38100" dir="2700000" algn="tl">
                  <a:srgbClr val="000000">
                    <a:alpha val="43137"/>
                  </a:srgbClr>
                </a:outerShdw>
              </a:effectLst>
            </a:rPr>
            <a:t>Единый налог для производителей сельхозпродукции – </a:t>
          </a:r>
        </a:p>
        <a:p>
          <a:pPr lvl="0" algn="ctr" defTabSz="577850">
            <a:lnSpc>
              <a:spcPct val="90000"/>
            </a:lnSpc>
            <a:spcBef>
              <a:spcPct val="0"/>
            </a:spcBef>
            <a:spcAft>
              <a:spcPct val="35000"/>
            </a:spcAft>
          </a:pPr>
          <a:r>
            <a:rPr lang="ru-RU" sz="1300" b="1" kern="1200" dirty="0" smtClean="0">
              <a:effectLst>
                <a:outerShdw blurRad="38100" dist="38100" dir="2700000" algn="tl">
                  <a:srgbClr val="000000">
                    <a:alpha val="43137"/>
                  </a:srgbClr>
                </a:outerShdw>
              </a:effectLst>
            </a:rPr>
            <a:t>6 266,3; 7,8 </a:t>
          </a:r>
          <a:r>
            <a:rPr lang="ru-RU" sz="1300" b="1" kern="1200" dirty="0" smtClean="0">
              <a:effectLst>
                <a:outerShdw blurRad="38100" dist="38100" dir="2700000" algn="tl">
                  <a:srgbClr val="000000">
                    <a:alpha val="43137"/>
                  </a:srgbClr>
                </a:outerShdw>
              </a:effectLst>
            </a:rPr>
            <a:t>%</a:t>
          </a:r>
          <a:endParaRPr lang="ru-RU" sz="1300" b="1" kern="1200" dirty="0">
            <a:effectLst>
              <a:outerShdw blurRad="38100" dist="38100" dir="2700000" algn="tl">
                <a:srgbClr val="000000">
                  <a:alpha val="43137"/>
                </a:srgbClr>
              </a:outerShdw>
            </a:effectLst>
          </a:endParaRPr>
        </a:p>
      </dsp:txBody>
      <dsp:txXfrm>
        <a:off x="3177471" y="4074862"/>
        <a:ext cx="1802589" cy="11636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4BEE67-738A-4189-BB69-6CC826FE5705}">
      <dsp:nvSpPr>
        <dsp:cNvPr id="0" name=""/>
        <dsp:cNvSpPr/>
      </dsp:nvSpPr>
      <dsp:spPr>
        <a:xfrm rot="5400000">
          <a:off x="5385000" y="-2248331"/>
          <a:ext cx="1079635" cy="557629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t>Налоговые доходы</a:t>
          </a:r>
          <a:endParaRPr lang="ru-RU" sz="1600" kern="1200" dirty="0"/>
        </a:p>
        <a:p>
          <a:pPr marL="171450" lvl="1" indent="-171450" algn="l" defTabSz="711200">
            <a:lnSpc>
              <a:spcPct val="90000"/>
            </a:lnSpc>
            <a:spcBef>
              <a:spcPct val="0"/>
            </a:spcBef>
            <a:spcAft>
              <a:spcPct val="15000"/>
            </a:spcAft>
            <a:buChar char="••"/>
          </a:pPr>
          <a:r>
            <a:rPr lang="ru-RU" sz="1600" kern="1200" dirty="0" smtClean="0"/>
            <a:t>Неналоговые доходы</a:t>
          </a:r>
          <a:endParaRPr lang="ru-RU" sz="1600" kern="1200" dirty="0"/>
        </a:p>
        <a:p>
          <a:pPr marL="171450" lvl="1" indent="-171450" algn="l" defTabSz="711200">
            <a:lnSpc>
              <a:spcPct val="90000"/>
            </a:lnSpc>
            <a:spcBef>
              <a:spcPct val="0"/>
            </a:spcBef>
            <a:spcAft>
              <a:spcPct val="15000"/>
            </a:spcAft>
            <a:buChar char="••"/>
          </a:pPr>
          <a:r>
            <a:rPr lang="ru-RU" sz="1600" kern="1200" dirty="0" smtClean="0"/>
            <a:t>Безвозмездные поступления (платежи от другого бюджета в форме межбюджетных трансфертов)</a:t>
          </a:r>
          <a:endParaRPr lang="ru-RU" sz="1600" kern="1200" dirty="0"/>
        </a:p>
      </dsp:txBody>
      <dsp:txXfrm rot="-5400000">
        <a:off x="3136669" y="52703"/>
        <a:ext cx="5523596" cy="974229"/>
      </dsp:txXfrm>
    </dsp:sp>
    <dsp:sp modelId="{425E035B-3C04-438D-AC5E-2E9B06A3BABB}">
      <dsp:nvSpPr>
        <dsp:cNvPr id="0" name=""/>
        <dsp:cNvSpPr/>
      </dsp:nvSpPr>
      <dsp:spPr>
        <a:xfrm>
          <a:off x="0" y="913"/>
          <a:ext cx="3136668" cy="120806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sz="2800" kern="1200" dirty="0" smtClean="0">
              <a:solidFill>
                <a:srgbClr val="FF0000"/>
              </a:solidFill>
            </a:rPr>
            <a:t>ДОХОДЫ</a:t>
          </a:r>
          <a:endParaRPr lang="ru-RU" sz="2800" kern="1200" dirty="0">
            <a:solidFill>
              <a:srgbClr val="FF0000"/>
            </a:solidFill>
          </a:endParaRPr>
        </a:p>
      </dsp:txBody>
      <dsp:txXfrm>
        <a:off x="58973" y="59886"/>
        <a:ext cx="3018722" cy="1090121"/>
      </dsp:txXfrm>
    </dsp:sp>
    <dsp:sp modelId="{A9D6E545-DB18-4B4C-98D6-4EE401B90BF8}">
      <dsp:nvSpPr>
        <dsp:cNvPr id="0" name=""/>
        <dsp:cNvSpPr/>
      </dsp:nvSpPr>
      <dsp:spPr>
        <a:xfrm rot="5400000">
          <a:off x="4661603" y="-258613"/>
          <a:ext cx="2495916" cy="555191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endParaRPr lang="ru-RU" sz="1600" kern="1200" dirty="0"/>
        </a:p>
        <a:p>
          <a:pPr marL="171450" lvl="1" indent="-171450" algn="l" defTabSz="711200">
            <a:lnSpc>
              <a:spcPct val="90000"/>
            </a:lnSpc>
            <a:spcBef>
              <a:spcPct val="0"/>
            </a:spcBef>
            <a:spcAft>
              <a:spcPct val="15000"/>
            </a:spcAft>
            <a:buChar char="••"/>
          </a:pPr>
          <a:endParaRPr lang="ru-RU" sz="1600" kern="1200" dirty="0"/>
        </a:p>
        <a:p>
          <a:pPr marL="171450" lvl="1" indent="-171450" algn="l" defTabSz="711200">
            <a:lnSpc>
              <a:spcPct val="90000"/>
            </a:lnSpc>
            <a:spcBef>
              <a:spcPct val="0"/>
            </a:spcBef>
            <a:spcAft>
              <a:spcPct val="15000"/>
            </a:spcAft>
            <a:buChar char="••"/>
          </a:pPr>
          <a:r>
            <a:rPr lang="ru-RU" sz="1600" kern="1200" dirty="0" smtClean="0"/>
            <a:t>Общегосударственная деятельность</a:t>
          </a:r>
          <a:endParaRPr lang="ru-RU" sz="1600" kern="1200" dirty="0"/>
        </a:p>
        <a:p>
          <a:pPr marL="171450" lvl="1" indent="-171450" algn="l" defTabSz="711200">
            <a:lnSpc>
              <a:spcPct val="90000"/>
            </a:lnSpc>
            <a:spcBef>
              <a:spcPct val="0"/>
            </a:spcBef>
            <a:spcAft>
              <a:spcPct val="15000"/>
            </a:spcAft>
            <a:buChar char="••"/>
          </a:pPr>
          <a:r>
            <a:rPr lang="ru-RU" sz="1600" kern="1200" dirty="0" smtClean="0"/>
            <a:t>Национальная оборона</a:t>
          </a:r>
          <a:endParaRPr lang="ru-RU" sz="1600" kern="1200" dirty="0"/>
        </a:p>
        <a:p>
          <a:pPr marL="171450" lvl="1" indent="-171450" algn="l" defTabSz="711200">
            <a:lnSpc>
              <a:spcPct val="90000"/>
            </a:lnSpc>
            <a:spcBef>
              <a:spcPct val="0"/>
            </a:spcBef>
            <a:spcAft>
              <a:spcPct val="15000"/>
            </a:spcAft>
            <a:buChar char="••"/>
          </a:pPr>
          <a:r>
            <a:rPr lang="ru-RU" sz="1600" kern="1200" dirty="0" smtClean="0"/>
            <a:t>Национальная экономика</a:t>
          </a:r>
          <a:endParaRPr lang="ru-RU" sz="1600" kern="1200" dirty="0"/>
        </a:p>
        <a:p>
          <a:pPr marL="171450" lvl="1" indent="-171450" algn="l" defTabSz="711200">
            <a:lnSpc>
              <a:spcPct val="90000"/>
            </a:lnSpc>
            <a:spcBef>
              <a:spcPct val="0"/>
            </a:spcBef>
            <a:spcAft>
              <a:spcPct val="15000"/>
            </a:spcAft>
            <a:buChar char="••"/>
          </a:pPr>
          <a:r>
            <a:rPr lang="ru-RU" sz="1600" kern="1200" dirty="0" smtClean="0"/>
            <a:t>Охрана окружающей среды</a:t>
          </a:r>
          <a:endParaRPr lang="ru-RU" sz="1600" kern="1200" dirty="0"/>
        </a:p>
        <a:p>
          <a:pPr marL="171450" lvl="1" indent="-171450" algn="l" defTabSz="711200">
            <a:lnSpc>
              <a:spcPct val="90000"/>
            </a:lnSpc>
            <a:spcBef>
              <a:spcPct val="0"/>
            </a:spcBef>
            <a:spcAft>
              <a:spcPct val="15000"/>
            </a:spcAft>
            <a:buChar char="••"/>
          </a:pPr>
          <a:r>
            <a:rPr lang="ru-RU" sz="1600" kern="1200" dirty="0" smtClean="0"/>
            <a:t>Жилищно-коммунальные услуги и жилищное строительство</a:t>
          </a:r>
          <a:endParaRPr lang="ru-RU" sz="1600" kern="1200" dirty="0"/>
        </a:p>
        <a:p>
          <a:pPr marL="171450" lvl="1" indent="-171450" algn="l" defTabSz="711200">
            <a:lnSpc>
              <a:spcPct val="90000"/>
            </a:lnSpc>
            <a:spcBef>
              <a:spcPct val="0"/>
            </a:spcBef>
            <a:spcAft>
              <a:spcPct val="15000"/>
            </a:spcAft>
            <a:buChar char="••"/>
          </a:pPr>
          <a:r>
            <a:rPr lang="ru-RU" sz="1600" kern="1200" dirty="0" smtClean="0"/>
            <a:t>Физическая культура, спорт, культура и средства массовой информации</a:t>
          </a:r>
          <a:endParaRPr lang="ru-RU" sz="1600" kern="1200" dirty="0"/>
        </a:p>
        <a:p>
          <a:pPr marL="171450" lvl="1" indent="-171450" algn="l" defTabSz="711200">
            <a:lnSpc>
              <a:spcPct val="90000"/>
            </a:lnSpc>
            <a:spcBef>
              <a:spcPct val="0"/>
            </a:spcBef>
            <a:spcAft>
              <a:spcPct val="15000"/>
            </a:spcAft>
            <a:buChar char="••"/>
          </a:pPr>
          <a:r>
            <a:rPr lang="ru-RU" sz="1600" kern="1200" dirty="0" smtClean="0"/>
            <a:t>Образование</a:t>
          </a:r>
          <a:endParaRPr lang="ru-RU" sz="1600" kern="1200" dirty="0"/>
        </a:p>
        <a:p>
          <a:pPr marL="171450" lvl="1" indent="-171450" algn="l" defTabSz="711200">
            <a:lnSpc>
              <a:spcPct val="90000"/>
            </a:lnSpc>
            <a:spcBef>
              <a:spcPct val="0"/>
            </a:spcBef>
            <a:spcAft>
              <a:spcPct val="15000"/>
            </a:spcAft>
            <a:buChar char="••"/>
          </a:pPr>
          <a:r>
            <a:rPr lang="ru-RU" sz="1600" kern="1200" dirty="0" smtClean="0"/>
            <a:t>Социальная политика</a:t>
          </a:r>
          <a:endParaRPr lang="ru-RU" sz="1600" kern="1200" dirty="0"/>
        </a:p>
        <a:p>
          <a:pPr marL="114300" lvl="1" indent="-114300" algn="l" defTabSz="622300">
            <a:lnSpc>
              <a:spcPct val="90000"/>
            </a:lnSpc>
            <a:spcBef>
              <a:spcPct val="0"/>
            </a:spcBef>
            <a:spcAft>
              <a:spcPct val="15000"/>
            </a:spcAft>
            <a:buChar char="••"/>
          </a:pPr>
          <a:endParaRPr lang="ru-RU" sz="1400" kern="1200" dirty="0"/>
        </a:p>
        <a:p>
          <a:pPr marL="114300" lvl="1" indent="-114300" algn="l" defTabSz="622300">
            <a:lnSpc>
              <a:spcPct val="90000"/>
            </a:lnSpc>
            <a:spcBef>
              <a:spcPct val="0"/>
            </a:spcBef>
            <a:spcAft>
              <a:spcPct val="15000"/>
            </a:spcAft>
            <a:buChar char="••"/>
          </a:pPr>
          <a:endParaRPr lang="ru-RU" sz="1400" kern="1200" dirty="0"/>
        </a:p>
      </dsp:txBody>
      <dsp:txXfrm rot="-5400000">
        <a:off x="3133605" y="1391226"/>
        <a:ext cx="5430072" cy="2252234"/>
      </dsp:txXfrm>
    </dsp:sp>
    <dsp:sp modelId="{0450A32C-A3E3-4A61-A559-7659F12E9D83}">
      <dsp:nvSpPr>
        <dsp:cNvPr id="0" name=""/>
        <dsp:cNvSpPr/>
      </dsp:nvSpPr>
      <dsp:spPr>
        <a:xfrm>
          <a:off x="0" y="1913308"/>
          <a:ext cx="3133605" cy="120806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sz="2800" kern="1200" dirty="0" smtClean="0">
              <a:solidFill>
                <a:srgbClr val="FF0000"/>
              </a:solidFill>
            </a:rPr>
            <a:t>РАСХОДЫ</a:t>
          </a:r>
          <a:endParaRPr lang="ru-RU" sz="2800" kern="1200" dirty="0">
            <a:solidFill>
              <a:srgbClr val="FF0000"/>
            </a:solidFill>
          </a:endParaRPr>
        </a:p>
      </dsp:txBody>
      <dsp:txXfrm>
        <a:off x="58973" y="1972281"/>
        <a:ext cx="3015659" cy="1090121"/>
      </dsp:txXfrm>
    </dsp:sp>
    <dsp:sp modelId="{A45A5B8D-D35F-40F4-88C2-279AB45292BB}">
      <dsp:nvSpPr>
        <dsp:cNvPr id="0" name=""/>
        <dsp:cNvSpPr/>
      </dsp:nvSpPr>
      <dsp:spPr>
        <a:xfrm rot="5400000">
          <a:off x="5188466" y="2038747"/>
          <a:ext cx="1675106" cy="5363920"/>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endParaRPr lang="ru-RU" sz="1600" kern="1200" dirty="0"/>
        </a:p>
        <a:p>
          <a:pPr marL="171450" lvl="1" indent="-171450" algn="l" defTabSz="711200">
            <a:lnSpc>
              <a:spcPct val="90000"/>
            </a:lnSpc>
            <a:spcBef>
              <a:spcPct val="0"/>
            </a:spcBef>
            <a:spcAft>
              <a:spcPct val="15000"/>
            </a:spcAft>
            <a:buChar char="••"/>
          </a:pPr>
          <a:r>
            <a:rPr lang="ru-RU" sz="1600" kern="1200" dirty="0" smtClean="0"/>
            <a:t>Ценные бумаги, эмитируемые местными исполнительными и распорядительными органами (привлечение средств, погашение основного долга)</a:t>
          </a:r>
          <a:endParaRPr lang="ru-RU" sz="1600" kern="1200" dirty="0"/>
        </a:p>
        <a:p>
          <a:pPr marL="171450" lvl="1" indent="-171450" algn="l" defTabSz="800100">
            <a:lnSpc>
              <a:spcPct val="90000"/>
            </a:lnSpc>
            <a:spcBef>
              <a:spcPct val="0"/>
            </a:spcBef>
            <a:spcAft>
              <a:spcPct val="15000"/>
            </a:spcAft>
            <a:buChar char="••"/>
          </a:pPr>
          <a:endParaRPr lang="ru-RU" sz="1800" kern="1200" dirty="0"/>
        </a:p>
      </dsp:txBody>
      <dsp:txXfrm rot="-5400000">
        <a:off x="3344059" y="3964926"/>
        <a:ext cx="5282148" cy="1511562"/>
      </dsp:txXfrm>
    </dsp:sp>
    <dsp:sp modelId="{4896565C-472C-4376-8106-7A67D4C4703C}">
      <dsp:nvSpPr>
        <dsp:cNvPr id="0" name=""/>
        <dsp:cNvSpPr/>
      </dsp:nvSpPr>
      <dsp:spPr>
        <a:xfrm>
          <a:off x="0" y="3826617"/>
          <a:ext cx="3344059" cy="179000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Направления использования профицита районного бюджета</a:t>
          </a:r>
          <a:endParaRPr lang="ru-RU" sz="2400" kern="1200" dirty="0">
            <a:solidFill>
              <a:srgbClr val="FF0000"/>
            </a:solidFill>
          </a:endParaRPr>
        </a:p>
      </dsp:txBody>
      <dsp:txXfrm>
        <a:off x="87381" y="3913998"/>
        <a:ext cx="3169297" cy="16152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D7FB27-E6E9-4197-B78D-8923C5058265}">
      <dsp:nvSpPr>
        <dsp:cNvPr id="0" name=""/>
        <dsp:cNvSpPr/>
      </dsp:nvSpPr>
      <dsp:spPr>
        <a:xfrm rot="5400000">
          <a:off x="4749298" y="-1717613"/>
          <a:ext cx="1948127" cy="538669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t>По принципу «Один Совет – один бюджет»: </a:t>
          </a:r>
          <a:r>
            <a:rPr lang="ru-RU" sz="1600" kern="1200" dirty="0" smtClean="0"/>
            <a:t>в каждой административно-территориальной единице местный Совет депутатов имеет в своем распоряжении местный бюджет, средства которого он самостоятельно и независимо использует для выполнения возложенных на него задач и функций</a:t>
          </a:r>
          <a:endParaRPr lang="ru-RU" sz="1600" kern="1200" dirty="0"/>
        </a:p>
      </dsp:txBody>
      <dsp:txXfrm rot="-5400000">
        <a:off x="3030015" y="96770"/>
        <a:ext cx="5291593" cy="1757927"/>
      </dsp:txXfrm>
    </dsp:sp>
    <dsp:sp modelId="{07A2E5E1-A5DA-4EB5-871A-AF84CD128498}">
      <dsp:nvSpPr>
        <dsp:cNvPr id="0" name=""/>
        <dsp:cNvSpPr/>
      </dsp:nvSpPr>
      <dsp:spPr>
        <a:xfrm>
          <a:off x="0" y="308595"/>
          <a:ext cx="3030015" cy="133427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Образуются</a:t>
          </a:r>
          <a:endParaRPr lang="ru-RU" sz="2400" kern="1200" dirty="0">
            <a:solidFill>
              <a:srgbClr val="FF0000"/>
            </a:solidFill>
          </a:endParaRPr>
        </a:p>
      </dsp:txBody>
      <dsp:txXfrm>
        <a:off x="65134" y="373729"/>
        <a:ext cx="2899747" cy="1204007"/>
      </dsp:txXfrm>
    </dsp:sp>
    <dsp:sp modelId="{BE176A71-13E9-4564-A6B9-FEF760422249}">
      <dsp:nvSpPr>
        <dsp:cNvPr id="0" name=""/>
        <dsp:cNvSpPr/>
      </dsp:nvSpPr>
      <dsp:spPr>
        <a:xfrm rot="5400000">
          <a:off x="5393258" y="-12331"/>
          <a:ext cx="671396" cy="539195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t>По нормативам и правилам, установленным Бюджетным кодексом</a:t>
          </a:r>
          <a:endParaRPr lang="ru-RU" sz="2000" kern="1200" dirty="0"/>
        </a:p>
      </dsp:txBody>
      <dsp:txXfrm rot="-5400000">
        <a:off x="3032977" y="2380726"/>
        <a:ext cx="5359184" cy="605846"/>
      </dsp:txXfrm>
    </dsp:sp>
    <dsp:sp modelId="{9A08E0AA-5E06-4836-BD87-D6CD8C86137B}">
      <dsp:nvSpPr>
        <dsp:cNvPr id="0" name=""/>
        <dsp:cNvSpPr/>
      </dsp:nvSpPr>
      <dsp:spPr>
        <a:xfrm>
          <a:off x="0" y="2016510"/>
          <a:ext cx="3032976" cy="133427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Распределяются</a:t>
          </a:r>
          <a:endParaRPr lang="ru-RU" sz="2400" kern="1200" dirty="0">
            <a:solidFill>
              <a:srgbClr val="FF0000"/>
            </a:solidFill>
          </a:endParaRPr>
        </a:p>
      </dsp:txBody>
      <dsp:txXfrm>
        <a:off x="65134" y="2081644"/>
        <a:ext cx="2902708" cy="1204007"/>
      </dsp:txXfrm>
    </dsp:sp>
    <dsp:sp modelId="{3D898675-8681-4939-B2C2-0EA0C897D703}">
      <dsp:nvSpPr>
        <dsp:cNvPr id="0" name=""/>
        <dsp:cNvSpPr/>
      </dsp:nvSpPr>
      <dsp:spPr>
        <a:xfrm rot="5400000">
          <a:off x="4516621" y="1930892"/>
          <a:ext cx="2413479" cy="538669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ru-RU" sz="1800" kern="1200" dirty="0" smtClean="0"/>
            <a:t>Ежегодно : дотации, субвенции, иные межбюджетные трансферты</a:t>
          </a:r>
          <a:endParaRPr lang="ru-RU" sz="1800" kern="1200" dirty="0"/>
        </a:p>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r>
            <a:rPr lang="ru-RU" sz="1800" kern="1200" dirty="0" smtClean="0"/>
            <a:t>На постоянной основе: подоходный налог, налог на прибыль, налоги на собственность, налог на добавленную собственность, другие налоговые доходы</a:t>
          </a:r>
          <a:endParaRPr lang="ru-RU" sz="1800" kern="1200" dirty="0"/>
        </a:p>
      </dsp:txBody>
      <dsp:txXfrm rot="-5400000">
        <a:off x="3030014" y="3535315"/>
        <a:ext cx="5268877" cy="2177847"/>
      </dsp:txXfrm>
    </dsp:sp>
    <dsp:sp modelId="{0A2B4F7D-733E-43E7-A5FA-27A5839D6D5A}">
      <dsp:nvSpPr>
        <dsp:cNvPr id="0" name=""/>
        <dsp:cNvSpPr/>
      </dsp:nvSpPr>
      <dsp:spPr>
        <a:xfrm>
          <a:off x="0" y="3957101"/>
          <a:ext cx="3030015" cy="133427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Устанавливаются</a:t>
          </a:r>
          <a:endParaRPr lang="ru-RU" sz="2400" kern="1200" dirty="0">
            <a:solidFill>
              <a:srgbClr val="FF0000"/>
            </a:solidFill>
          </a:endParaRPr>
        </a:p>
      </dsp:txBody>
      <dsp:txXfrm>
        <a:off x="65134" y="4022235"/>
        <a:ext cx="2899747" cy="12040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8A43A4-E2CD-43C9-B306-94A422C13044}">
      <dsp:nvSpPr>
        <dsp:cNvPr id="0" name=""/>
        <dsp:cNvSpPr/>
      </dsp:nvSpPr>
      <dsp:spPr>
        <a:xfrm rot="5400000">
          <a:off x="5085006" y="-1888682"/>
          <a:ext cx="1287899" cy="539195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5" dist="22984"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b="1" kern="1200" baseline="0" dirty="0" err="1" smtClean="0"/>
            <a:t>Вымнянский</a:t>
          </a:r>
          <a:r>
            <a:rPr lang="ru-RU" sz="2000" b="1" kern="1200" baseline="0" dirty="0" smtClean="0"/>
            <a:t>, </a:t>
          </a:r>
          <a:r>
            <a:rPr lang="ru-RU" sz="2000" b="1" kern="1200" baseline="0" dirty="0" err="1" smtClean="0"/>
            <a:t>Куринский</a:t>
          </a:r>
          <a:endParaRPr lang="ru-RU" sz="2000" b="1" kern="1200" dirty="0"/>
        </a:p>
      </dsp:txBody>
      <dsp:txXfrm rot="-5400000">
        <a:off x="3032976" y="226218"/>
        <a:ext cx="5329089" cy="1162159"/>
      </dsp:txXfrm>
    </dsp:sp>
    <dsp:sp modelId="{990A3732-8EDB-4514-A991-93355AC667DE}">
      <dsp:nvSpPr>
        <dsp:cNvPr id="0" name=""/>
        <dsp:cNvSpPr/>
      </dsp:nvSpPr>
      <dsp:spPr>
        <a:xfrm>
          <a:off x="71982" y="15770"/>
          <a:ext cx="3032976" cy="1609874"/>
        </a:xfrm>
        <a:prstGeom prst="roundRect">
          <a:avLst/>
        </a:prstGeom>
        <a:gradFill rotWithShape="0">
          <a:gsLst>
            <a:gs pos="0">
              <a:schemeClr val="accent1">
                <a:hueOff val="0"/>
                <a:satOff val="0"/>
                <a:lumOff val="0"/>
                <a:alphaOff val="0"/>
                <a:lumMod val="95000"/>
              </a:schemeClr>
            </a:gs>
            <a:gs pos="100000">
              <a:schemeClr val="accen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ru-RU" sz="4700" kern="1200" dirty="0" smtClean="0">
              <a:solidFill>
                <a:srgbClr val="FFC000"/>
              </a:solidFill>
            </a:rPr>
            <a:t>до 5 %</a:t>
          </a:r>
          <a:endParaRPr lang="ru-RU" sz="4700" kern="1200" dirty="0">
            <a:solidFill>
              <a:srgbClr val="FFC000"/>
            </a:solidFill>
          </a:endParaRPr>
        </a:p>
      </dsp:txBody>
      <dsp:txXfrm>
        <a:off x="150570" y="94358"/>
        <a:ext cx="2875800" cy="1452698"/>
      </dsp:txXfrm>
    </dsp:sp>
    <dsp:sp modelId="{25CB1E34-1424-4EDF-8D28-5915C45BFEB7}">
      <dsp:nvSpPr>
        <dsp:cNvPr id="0" name=""/>
        <dsp:cNvSpPr/>
      </dsp:nvSpPr>
      <dsp:spPr>
        <a:xfrm rot="5400000">
          <a:off x="5085006" y="-198313"/>
          <a:ext cx="1287899" cy="539195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5" dist="22984"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b="1" kern="1200" dirty="0" err="1" smtClean="0"/>
            <a:t>Зароновский</a:t>
          </a:r>
          <a:endParaRPr lang="ru-RU" sz="2000" b="1" kern="1200" dirty="0"/>
        </a:p>
      </dsp:txBody>
      <dsp:txXfrm rot="-5400000">
        <a:off x="3032976" y="1916587"/>
        <a:ext cx="5329089" cy="1162159"/>
      </dsp:txXfrm>
    </dsp:sp>
    <dsp:sp modelId="{DB07B859-D486-4C81-9A36-0BC2BBDF267A}">
      <dsp:nvSpPr>
        <dsp:cNvPr id="0" name=""/>
        <dsp:cNvSpPr/>
      </dsp:nvSpPr>
      <dsp:spPr>
        <a:xfrm>
          <a:off x="0" y="1702918"/>
          <a:ext cx="3032976" cy="1609874"/>
        </a:xfrm>
        <a:prstGeom prst="roundRect">
          <a:avLst/>
        </a:prstGeom>
        <a:gradFill rotWithShape="0">
          <a:gsLst>
            <a:gs pos="0">
              <a:schemeClr val="accent1">
                <a:hueOff val="0"/>
                <a:satOff val="0"/>
                <a:lumOff val="0"/>
                <a:alphaOff val="0"/>
                <a:lumMod val="95000"/>
              </a:schemeClr>
            </a:gs>
            <a:gs pos="100000">
              <a:schemeClr val="accen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ru-RU" sz="4700" kern="1200" dirty="0" smtClean="0">
              <a:solidFill>
                <a:srgbClr val="FFC000"/>
              </a:solidFill>
            </a:rPr>
            <a:t>от 6 до 10 %</a:t>
          </a:r>
          <a:endParaRPr lang="ru-RU" sz="4700" kern="1200" dirty="0">
            <a:solidFill>
              <a:srgbClr val="FFC000"/>
            </a:solidFill>
          </a:endParaRPr>
        </a:p>
      </dsp:txBody>
      <dsp:txXfrm>
        <a:off x="78588" y="1781506"/>
        <a:ext cx="2875800" cy="1452698"/>
      </dsp:txXfrm>
    </dsp:sp>
    <dsp:sp modelId="{BEBDA1F2-3468-41CD-B3AD-9BECF53970F8}">
      <dsp:nvSpPr>
        <dsp:cNvPr id="0" name=""/>
        <dsp:cNvSpPr/>
      </dsp:nvSpPr>
      <dsp:spPr>
        <a:xfrm rot="5400000">
          <a:off x="4824141" y="1428817"/>
          <a:ext cx="1814895" cy="538669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5" dist="22984"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b="1" kern="1200" dirty="0" err="1" smtClean="0"/>
            <a:t>Вороновский</a:t>
          </a:r>
          <a:r>
            <a:rPr lang="ru-RU" sz="2000" b="1" kern="1200" dirty="0" smtClean="0"/>
            <a:t>, </a:t>
          </a:r>
          <a:r>
            <a:rPr lang="ru-RU" sz="2000" b="1" kern="1200" dirty="0" err="1" smtClean="0"/>
            <a:t>Мазоловский</a:t>
          </a:r>
          <a:r>
            <a:rPr lang="ru-RU" sz="2000" b="1" kern="1200" dirty="0" smtClean="0"/>
            <a:t> </a:t>
          </a:r>
          <a:endParaRPr lang="ru-RU" sz="2000" b="1" kern="1200" dirty="0"/>
        </a:p>
      </dsp:txBody>
      <dsp:txXfrm rot="-5400000">
        <a:off x="3038242" y="3303312"/>
        <a:ext cx="5298097" cy="1637703"/>
      </dsp:txXfrm>
    </dsp:sp>
    <dsp:sp modelId="{608A9A4F-9B28-45E9-8A7D-974A96C20728}">
      <dsp:nvSpPr>
        <dsp:cNvPr id="0" name=""/>
        <dsp:cNvSpPr/>
      </dsp:nvSpPr>
      <dsp:spPr>
        <a:xfrm>
          <a:off x="0" y="3485607"/>
          <a:ext cx="3030015" cy="1609874"/>
        </a:xfrm>
        <a:prstGeom prst="roundRect">
          <a:avLst/>
        </a:prstGeom>
        <a:gradFill rotWithShape="0">
          <a:gsLst>
            <a:gs pos="0">
              <a:schemeClr val="accent1">
                <a:hueOff val="0"/>
                <a:satOff val="0"/>
                <a:lumOff val="0"/>
                <a:alphaOff val="0"/>
                <a:lumMod val="95000"/>
              </a:schemeClr>
            </a:gs>
            <a:gs pos="100000">
              <a:schemeClr val="accen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ru-RU" sz="4700" kern="1200" dirty="0" smtClean="0">
              <a:solidFill>
                <a:srgbClr val="FFC000"/>
              </a:solidFill>
            </a:rPr>
            <a:t>от 11 до </a:t>
          </a:r>
          <a:r>
            <a:rPr lang="ru-RU" sz="4700" kern="1200" dirty="0" smtClean="0">
              <a:solidFill>
                <a:srgbClr val="FFC000"/>
              </a:solidFill>
            </a:rPr>
            <a:t>30 </a:t>
          </a:r>
          <a:r>
            <a:rPr lang="ru-RU" sz="4700" kern="1200" dirty="0" smtClean="0">
              <a:solidFill>
                <a:srgbClr val="FFC000"/>
              </a:solidFill>
            </a:rPr>
            <a:t>%</a:t>
          </a:r>
          <a:endParaRPr lang="ru-RU" sz="4700" kern="1200" dirty="0">
            <a:solidFill>
              <a:srgbClr val="FFC000"/>
            </a:solidFill>
          </a:endParaRPr>
        </a:p>
      </dsp:txBody>
      <dsp:txXfrm>
        <a:off x="78588" y="3564195"/>
        <a:ext cx="2872839" cy="1452698"/>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CC026A4C-A9C3-4421-B603-3A8139971BB5}" type="datetimeFigureOut">
              <a:rPr lang="ru-RU" smtClean="0"/>
              <a:t>31.01.2024</a:t>
            </a:fld>
            <a:endParaRPr lang="ru-RU"/>
          </a:p>
        </p:txBody>
      </p:sp>
      <p:sp>
        <p:nvSpPr>
          <p:cNvPr id="4" name="Нижний колонтитул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C56B1503-635F-431F-B031-350451BF1989}" type="slidenum">
              <a:rPr lang="ru-RU" smtClean="0"/>
              <a:t>‹#›</a:t>
            </a:fld>
            <a:endParaRPr lang="ru-RU"/>
          </a:p>
        </p:txBody>
      </p:sp>
    </p:spTree>
    <p:extLst>
      <p:ext uri="{BB962C8B-B14F-4D97-AF65-F5344CB8AC3E}">
        <p14:creationId xmlns:p14="http://schemas.microsoft.com/office/powerpoint/2010/main" val="736020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BA383AEC-B316-4921-AAB0-98A63B476B05}" type="datetimeFigureOut">
              <a:rPr lang="ru-RU" smtClean="0"/>
              <a:t>31.01.2024</a:t>
            </a:fld>
            <a:endParaRPr lang="ru-RU"/>
          </a:p>
        </p:txBody>
      </p:sp>
      <p:sp>
        <p:nvSpPr>
          <p:cNvPr id="4" name="Образ слайда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37D393F4-A2E1-4C36-984E-692620E06547}" type="slidenum">
              <a:rPr lang="ru-RU" smtClean="0"/>
              <a:t>‹#›</a:t>
            </a:fld>
            <a:endParaRPr lang="ru-RU"/>
          </a:p>
        </p:txBody>
      </p:sp>
    </p:spTree>
    <p:extLst>
      <p:ext uri="{BB962C8B-B14F-4D97-AF65-F5344CB8AC3E}">
        <p14:creationId xmlns:p14="http://schemas.microsoft.com/office/powerpoint/2010/main" val="3019295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7D393F4-A2E1-4C36-984E-692620E06547}" type="slidenum">
              <a:rPr lang="ru-RU" smtClean="0"/>
              <a:t>2</a:t>
            </a:fld>
            <a:endParaRPr lang="ru-RU"/>
          </a:p>
        </p:txBody>
      </p:sp>
    </p:spTree>
    <p:extLst>
      <p:ext uri="{BB962C8B-B14F-4D97-AF65-F5344CB8AC3E}">
        <p14:creationId xmlns:p14="http://schemas.microsoft.com/office/powerpoint/2010/main" val="1712025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7D393F4-A2E1-4C36-984E-692620E06547}" type="slidenum">
              <a:rPr lang="ru-RU" smtClean="0"/>
              <a:t>7</a:t>
            </a:fld>
            <a:endParaRPr lang="ru-RU"/>
          </a:p>
        </p:txBody>
      </p:sp>
    </p:spTree>
    <p:extLst>
      <p:ext uri="{BB962C8B-B14F-4D97-AF65-F5344CB8AC3E}">
        <p14:creationId xmlns:p14="http://schemas.microsoft.com/office/powerpoint/2010/main" val="852771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80C0867-2BEC-4316-9EBF-F2D7CFD5909E}" type="datetimeFigureOut">
              <a:rPr lang="ru-RU" smtClean="0"/>
              <a:t>31.01.2024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80C0867-2BEC-4316-9EBF-F2D7CFD5909E}" type="datetimeFigureOut">
              <a:rPr lang="ru-RU" smtClean="0"/>
              <a:t>31.01.2024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80C0867-2BEC-4316-9EBF-F2D7CFD5909E}" type="datetimeFigureOut">
              <a:rPr lang="ru-RU" smtClean="0"/>
              <a:t>31.01.2024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80C0867-2BEC-4316-9EBF-F2D7CFD5909E}" type="datetimeFigureOut">
              <a:rPr lang="ru-RU" smtClean="0"/>
              <a:t>31.01.2024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80C0867-2BEC-4316-9EBF-F2D7CFD5909E}" type="datetimeFigureOut">
              <a:rPr lang="ru-RU" smtClean="0"/>
              <a:t>31.01.2024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80C0867-2BEC-4316-9EBF-F2D7CFD5909E}" type="datetimeFigureOut">
              <a:rPr lang="ru-RU" smtClean="0"/>
              <a:t>31.01.2024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AD18C1-3C86-414C-A393-6962187E2503}"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80C0867-2BEC-4316-9EBF-F2D7CFD5909E}" type="datetimeFigureOut">
              <a:rPr lang="ru-RU" smtClean="0"/>
              <a:t>31.01.2024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EAD18C1-3C86-414C-A393-6962187E2503}"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80C0867-2BEC-4316-9EBF-F2D7CFD5909E}" type="datetimeFigureOut">
              <a:rPr lang="ru-RU" smtClean="0"/>
              <a:t>31.01.2024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C0867-2BEC-4316-9EBF-F2D7CFD5909E}" type="datetimeFigureOut">
              <a:rPr lang="ru-RU" smtClean="0"/>
              <a:t>31.01.2024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80C0867-2BEC-4316-9EBF-F2D7CFD5909E}" type="datetimeFigureOut">
              <a:rPr lang="ru-RU" smtClean="0"/>
              <a:t>31.01.2024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80C0867-2BEC-4316-9EBF-F2D7CFD5909E}" type="datetimeFigureOut">
              <a:rPr lang="ru-RU" smtClean="0"/>
              <a:t>31.01.2024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AD18C1-3C86-414C-A393-6962187E2503}"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80C0867-2BEC-4316-9EBF-F2D7CFD5909E}" type="datetimeFigureOut">
              <a:rPr lang="ru-RU" smtClean="0"/>
              <a:t>31.01.2024</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EAD18C1-3C86-414C-A393-6962187E250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124744"/>
            <a:ext cx="7992888" cy="4608512"/>
          </a:xfrm>
        </p:spPr>
        <p:txBody>
          <a:bodyPr/>
          <a:lstStyle/>
          <a:p>
            <a:pPr algn="ctr"/>
            <a:r>
              <a:rPr lang="ru-RU" sz="8800" dirty="0" smtClean="0">
                <a:solidFill>
                  <a:schemeClr val="accent3">
                    <a:lumMod val="75000"/>
                  </a:schemeClr>
                </a:solidFill>
              </a:rPr>
              <a:t>БЮДЖЕТ ДЛЯ ГРАЖДАН</a:t>
            </a:r>
            <a:endParaRPr lang="ru-RU" sz="8800" dirty="0">
              <a:solidFill>
                <a:schemeClr val="accent3">
                  <a:lumMod val="75000"/>
                </a:schemeClr>
              </a:solidFill>
            </a:endParaRPr>
          </a:p>
        </p:txBody>
      </p:sp>
    </p:spTree>
    <p:extLst>
      <p:ext uri="{BB962C8B-B14F-4D97-AF65-F5344CB8AC3E}">
        <p14:creationId xmlns:p14="http://schemas.microsoft.com/office/powerpoint/2010/main" val="4037124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179512" y="404664"/>
            <a:ext cx="8784976" cy="864096"/>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800" smtClean="0">
                <a:solidFill>
                  <a:schemeClr val="accent6">
                    <a:lumMod val="75000"/>
                  </a:schemeClr>
                </a:solidFill>
              </a:rPr>
              <a:t>Уровень дотации в общем объеме доходов </a:t>
            </a:r>
            <a:br>
              <a:rPr lang="ru-RU" sz="2800" smtClean="0">
                <a:solidFill>
                  <a:schemeClr val="accent6">
                    <a:lumMod val="75000"/>
                  </a:schemeClr>
                </a:solidFill>
              </a:rPr>
            </a:br>
            <a:r>
              <a:rPr lang="ru-RU" sz="2800" smtClean="0">
                <a:solidFill>
                  <a:schemeClr val="accent6">
                    <a:lumMod val="75000"/>
                  </a:schemeClr>
                </a:solidFill>
              </a:rPr>
              <a:t>по бюджетам Витебского района</a:t>
            </a:r>
            <a:endParaRPr lang="ru-RU" sz="2800" dirty="0">
              <a:solidFill>
                <a:schemeClr val="accent6">
                  <a:lumMod val="75000"/>
                </a:schemeClr>
              </a:solidFill>
            </a:endParaRPr>
          </a:p>
        </p:txBody>
      </p:sp>
      <p:graphicFrame>
        <p:nvGraphicFramePr>
          <p:cNvPr id="5" name="Схема 4"/>
          <p:cNvGraphicFramePr/>
          <p:nvPr>
            <p:extLst>
              <p:ext uri="{D42A27DB-BD31-4B8C-83A1-F6EECF244321}">
                <p14:modId xmlns:p14="http://schemas.microsoft.com/office/powerpoint/2010/main" val="3600259301"/>
              </p:ext>
            </p:extLst>
          </p:nvPr>
        </p:nvGraphicFramePr>
        <p:xfrm>
          <a:off x="475928" y="1549400"/>
          <a:ext cx="8424936"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3054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645463180"/>
              </p:ext>
            </p:extLst>
          </p:nvPr>
        </p:nvGraphicFramePr>
        <p:xfrm>
          <a:off x="1043608" y="692695"/>
          <a:ext cx="7086477" cy="5642605"/>
        </p:xfrm>
        <a:graphic>
          <a:graphicData uri="http://schemas.openxmlformats.org/drawingml/2006/table">
            <a:tbl>
              <a:tblPr>
                <a:tableStyleId>{5C22544A-7EE6-4342-B048-85BDC9FD1C3A}</a:tableStyleId>
              </a:tblPr>
              <a:tblGrid>
                <a:gridCol w="4846374">
                  <a:extLst>
                    <a:ext uri="{9D8B030D-6E8A-4147-A177-3AD203B41FA5}">
                      <a16:colId xmlns:a16="http://schemas.microsoft.com/office/drawing/2014/main" val="20000"/>
                    </a:ext>
                  </a:extLst>
                </a:gridCol>
                <a:gridCol w="2240103">
                  <a:extLst>
                    <a:ext uri="{9D8B030D-6E8A-4147-A177-3AD203B41FA5}">
                      <a16:colId xmlns:a16="http://schemas.microsoft.com/office/drawing/2014/main" val="20001"/>
                    </a:ext>
                  </a:extLst>
                </a:gridCol>
              </a:tblGrid>
              <a:tr h="795135">
                <a:tc gridSpan="2">
                  <a:txBody>
                    <a:bodyPr/>
                    <a:lstStyle/>
                    <a:p>
                      <a:pPr algn="ctr" fontAlgn="b"/>
                      <a:r>
                        <a:rPr lang="ru-RU" sz="1600" u="none" strike="noStrike" dirty="0">
                          <a:effectLst/>
                        </a:rPr>
                        <a:t>Долговые обязательства Витебского районного исполнительного комитета на </a:t>
                      </a:r>
                      <a:r>
                        <a:rPr lang="ru-RU" sz="1600" u="none" strike="noStrike" dirty="0" smtClean="0">
                          <a:effectLst/>
                        </a:rPr>
                        <a:t>01.01.2024</a:t>
                      </a:r>
                      <a:endParaRPr lang="ru-RU" sz="1600" b="1" i="0" u="none" strike="noStrike" dirty="0">
                        <a:solidFill>
                          <a:srgbClr val="000000"/>
                        </a:solidFill>
                        <a:effectLst/>
                        <a:latin typeface="Times New Roman"/>
                      </a:endParaRPr>
                    </a:p>
                  </a:txBody>
                  <a:tcPr marL="5144" marR="5144" marT="5144" marB="0" anchor="b"/>
                </a:tc>
                <a:tc hMerge="1">
                  <a:txBody>
                    <a:bodyPr/>
                    <a:lstStyle/>
                    <a:p>
                      <a:endParaRPr lang="ru-RU"/>
                    </a:p>
                  </a:txBody>
                  <a:tcPr/>
                </a:tc>
                <a:extLst>
                  <a:ext uri="{0D108BD9-81ED-4DB2-BD59-A6C34878D82A}">
                    <a16:rowId xmlns:a16="http://schemas.microsoft.com/office/drawing/2014/main" val="10000"/>
                  </a:ext>
                </a:extLst>
              </a:tr>
              <a:tr h="211341">
                <a:tc>
                  <a:txBody>
                    <a:bodyPr/>
                    <a:lstStyle/>
                    <a:p>
                      <a:pPr algn="ctr" fontAlgn="b"/>
                      <a:endParaRPr lang="ru-RU" sz="1600" b="1" i="0" u="none" strike="noStrike" dirty="0">
                        <a:solidFill>
                          <a:srgbClr val="000000"/>
                        </a:solidFill>
                        <a:effectLst/>
                        <a:latin typeface="Times New Roman"/>
                      </a:endParaRPr>
                    </a:p>
                  </a:txBody>
                  <a:tcPr marL="5144" marR="5144" marT="5144" marB="0" anchor="b"/>
                </a:tc>
                <a:tc>
                  <a:txBody>
                    <a:bodyPr/>
                    <a:lstStyle/>
                    <a:p>
                      <a:pPr algn="ctr" fontAlgn="b"/>
                      <a:endParaRPr lang="ru-RU" sz="1600" b="1" i="0" u="none" strike="noStrike">
                        <a:solidFill>
                          <a:srgbClr val="000000"/>
                        </a:solidFill>
                        <a:effectLst/>
                        <a:latin typeface="Times New Roman"/>
                      </a:endParaRPr>
                    </a:p>
                  </a:txBody>
                  <a:tcPr marL="5144" marR="5144" marT="5144" marB="0" anchor="b"/>
                </a:tc>
                <a:extLst>
                  <a:ext uri="{0D108BD9-81ED-4DB2-BD59-A6C34878D82A}">
                    <a16:rowId xmlns:a16="http://schemas.microsoft.com/office/drawing/2014/main" val="10001"/>
                  </a:ext>
                </a:extLst>
              </a:tr>
              <a:tr h="573643">
                <a:tc>
                  <a:txBody>
                    <a:bodyPr/>
                    <a:lstStyle/>
                    <a:p>
                      <a:pPr algn="ctr" fontAlgn="ctr"/>
                      <a:r>
                        <a:rPr lang="ru-RU" sz="1600" u="none" strike="noStrike" dirty="0">
                          <a:effectLst/>
                        </a:rPr>
                        <a:t>Долговые обязательства</a:t>
                      </a:r>
                      <a:endParaRPr lang="ru-RU" sz="1600" b="1" i="0" u="none" strike="noStrike" dirty="0">
                        <a:solidFill>
                          <a:srgbClr val="000000"/>
                        </a:solidFill>
                        <a:effectLst/>
                        <a:latin typeface="Times New Roman"/>
                      </a:endParaRPr>
                    </a:p>
                  </a:txBody>
                  <a:tcPr marL="5144" marR="5144" marT="5144" marB="0" anchor="ctr"/>
                </a:tc>
                <a:tc>
                  <a:txBody>
                    <a:bodyPr/>
                    <a:lstStyle/>
                    <a:p>
                      <a:pPr algn="ctr" fontAlgn="ctr"/>
                      <a:r>
                        <a:rPr lang="ru-RU" sz="1600" u="none" strike="noStrike" dirty="0">
                          <a:effectLst/>
                        </a:rPr>
                        <a:t>Сумма, </a:t>
                      </a:r>
                      <a:br>
                        <a:rPr lang="ru-RU" sz="1600" u="none" strike="noStrike" dirty="0">
                          <a:effectLst/>
                        </a:rPr>
                      </a:br>
                      <a:r>
                        <a:rPr lang="ru-RU" sz="1600" u="none" strike="noStrike" dirty="0">
                          <a:effectLst/>
                        </a:rPr>
                        <a:t>тыс. рублей</a:t>
                      </a:r>
                      <a:endParaRPr lang="ru-RU" sz="1600" b="1" i="0" u="none" strike="noStrike" dirty="0">
                        <a:solidFill>
                          <a:srgbClr val="000000"/>
                        </a:solidFill>
                        <a:effectLst/>
                        <a:latin typeface="Times New Roman"/>
                      </a:endParaRPr>
                    </a:p>
                  </a:txBody>
                  <a:tcPr marL="5144" marR="5144" marT="5144" marB="0" anchor="ctr"/>
                </a:tc>
                <a:extLst>
                  <a:ext uri="{0D108BD9-81ED-4DB2-BD59-A6C34878D82A}">
                    <a16:rowId xmlns:a16="http://schemas.microsoft.com/office/drawing/2014/main" val="10002"/>
                  </a:ext>
                </a:extLst>
              </a:tr>
              <a:tr h="1066774">
                <a:tc>
                  <a:txBody>
                    <a:bodyPr/>
                    <a:lstStyle/>
                    <a:p>
                      <a:pPr algn="l" fontAlgn="b"/>
                      <a:r>
                        <a:rPr lang="ru-RU" sz="1600" u="none" strike="noStrike">
                          <a:effectLst/>
                        </a:rPr>
                        <a:t>Ценные бумаги, размещенные местными исполнительными и распорядительными органами на внутреннем финансовом рынке</a:t>
                      </a:r>
                      <a:endParaRPr lang="ru-RU" sz="1600" b="0" i="0" u="none" strike="noStrike">
                        <a:solidFill>
                          <a:srgbClr val="000000"/>
                        </a:solidFill>
                        <a:effectLst/>
                        <a:latin typeface="Times New Roman"/>
                      </a:endParaRPr>
                    </a:p>
                  </a:txBody>
                  <a:tcPr marL="5144" marR="5144" marT="5144" marB="0" anchor="b"/>
                </a:tc>
                <a:tc>
                  <a:txBody>
                    <a:bodyPr/>
                    <a:lstStyle/>
                    <a:p>
                      <a:pPr algn="r" fontAlgn="b"/>
                      <a:r>
                        <a:rPr lang="ru-RU" sz="1600" b="0" i="0" u="none" strike="noStrike" dirty="0" smtClean="0">
                          <a:solidFill>
                            <a:srgbClr val="000000"/>
                          </a:solidFill>
                          <a:effectLst/>
                          <a:latin typeface="Times New Roman"/>
                        </a:rPr>
                        <a:t>10 313,6</a:t>
                      </a:r>
                      <a:endParaRPr lang="ru-RU" sz="1600" b="0"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3"/>
                  </a:ext>
                </a:extLst>
              </a:tr>
              <a:tr h="1081347">
                <a:tc>
                  <a:txBody>
                    <a:bodyPr/>
                    <a:lstStyle/>
                    <a:p>
                      <a:pPr algn="l" fontAlgn="b"/>
                      <a:r>
                        <a:rPr lang="ru-RU" sz="1600" u="none" strike="noStrike" dirty="0">
                          <a:effectLst/>
                        </a:rPr>
                        <a:t>Обязательства, подлежащие исполнению по выданным гарантиям местных исполнительных и распорядительных органов</a:t>
                      </a:r>
                      <a:endParaRPr lang="ru-RU" sz="1600" b="0" i="0" u="none" strike="noStrike" dirty="0">
                        <a:solidFill>
                          <a:srgbClr val="000000"/>
                        </a:solidFill>
                        <a:effectLst/>
                        <a:latin typeface="Times New Roman"/>
                      </a:endParaRPr>
                    </a:p>
                  </a:txBody>
                  <a:tcPr marL="5144" marR="5144" marT="5144" marB="0" anchor="b"/>
                </a:tc>
                <a:tc>
                  <a:txBody>
                    <a:bodyPr/>
                    <a:lstStyle/>
                    <a:p>
                      <a:pPr algn="r" fontAlgn="b"/>
                      <a:r>
                        <a:rPr lang="ru-RU" sz="1600" u="none" strike="noStrike" dirty="0" smtClean="0">
                          <a:effectLst/>
                        </a:rPr>
                        <a:t>0,0</a:t>
                      </a:r>
                      <a:endParaRPr lang="ru-RU" sz="1600" b="0"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4"/>
                  </a:ext>
                </a:extLst>
              </a:tr>
              <a:tr h="241534">
                <a:tc>
                  <a:txBody>
                    <a:bodyPr/>
                    <a:lstStyle/>
                    <a:p>
                      <a:pPr algn="l" fontAlgn="b"/>
                      <a:r>
                        <a:rPr lang="ru-RU" sz="1600" u="none" strike="noStrike">
                          <a:effectLst/>
                        </a:rPr>
                        <a:t>Бюджетные кредиты</a:t>
                      </a:r>
                      <a:endParaRPr lang="ru-RU" sz="1600" b="0" i="0" u="none" strike="noStrike">
                        <a:solidFill>
                          <a:srgbClr val="000000"/>
                        </a:solidFill>
                        <a:effectLst/>
                        <a:latin typeface="Times New Roman"/>
                      </a:endParaRPr>
                    </a:p>
                  </a:txBody>
                  <a:tcPr marL="5144" marR="5144" marT="5144" marB="0" anchor="b"/>
                </a:tc>
                <a:tc>
                  <a:txBody>
                    <a:bodyPr/>
                    <a:lstStyle/>
                    <a:p>
                      <a:pPr algn="r" fontAlgn="b"/>
                      <a:r>
                        <a:rPr lang="ru-RU" sz="1600" u="none" strike="noStrike" dirty="0">
                          <a:effectLst/>
                        </a:rPr>
                        <a:t>0,0</a:t>
                      </a:r>
                      <a:endParaRPr lang="ru-RU" sz="1600" b="0"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5"/>
                  </a:ext>
                </a:extLst>
              </a:tr>
              <a:tr h="634026">
                <a:tc>
                  <a:txBody>
                    <a:bodyPr/>
                    <a:lstStyle/>
                    <a:p>
                      <a:pPr algn="l" fontAlgn="b"/>
                      <a:r>
                        <a:rPr lang="ru-RU" sz="1600" u="none" strike="noStrike" dirty="0">
                          <a:effectLst/>
                        </a:rPr>
                        <a:t>Долг органов местного управления и самоуправления</a:t>
                      </a:r>
                      <a:endParaRPr lang="ru-RU" sz="1600" b="1" i="1" u="none" strike="noStrike" dirty="0">
                        <a:solidFill>
                          <a:srgbClr val="000000"/>
                        </a:solidFill>
                        <a:effectLst/>
                        <a:latin typeface="Times New Roman"/>
                      </a:endParaRPr>
                    </a:p>
                  </a:txBody>
                  <a:tcPr marL="5144" marR="5144" marT="5144" marB="0" anchor="b"/>
                </a:tc>
                <a:tc>
                  <a:txBody>
                    <a:bodyPr/>
                    <a:lstStyle/>
                    <a:p>
                      <a:pPr algn="r" fontAlgn="b"/>
                      <a:r>
                        <a:rPr lang="ru-RU" sz="1600" u="none" strike="noStrike" dirty="0" smtClean="0">
                          <a:effectLst/>
                        </a:rPr>
                        <a:t>10 313,6</a:t>
                      </a:r>
                      <a:endParaRPr lang="ru-RU" sz="1600" b="1" i="1"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6"/>
                  </a:ext>
                </a:extLst>
              </a:tr>
              <a:tr h="744728">
                <a:tc>
                  <a:txBody>
                    <a:bodyPr/>
                    <a:lstStyle/>
                    <a:p>
                      <a:pPr algn="l" fontAlgn="b"/>
                      <a:r>
                        <a:rPr lang="ru-RU" sz="1600" u="none" strike="noStrike" dirty="0">
                          <a:effectLst/>
                        </a:rPr>
                        <a:t>Долг, гарантированный органами местного управления и самоуправления</a:t>
                      </a:r>
                      <a:endParaRPr lang="ru-RU" sz="1600" b="1" i="1" u="none" strike="noStrike" dirty="0">
                        <a:solidFill>
                          <a:srgbClr val="000000"/>
                        </a:solidFill>
                        <a:effectLst/>
                        <a:latin typeface="Times New Roman"/>
                      </a:endParaRPr>
                    </a:p>
                  </a:txBody>
                  <a:tcPr marL="5144" marR="5144" marT="5144" marB="0" anchor="b"/>
                </a:tc>
                <a:tc>
                  <a:txBody>
                    <a:bodyPr/>
                    <a:lstStyle/>
                    <a:p>
                      <a:pPr algn="r" fontAlgn="b"/>
                      <a:r>
                        <a:rPr lang="ru-RU" sz="1600" b="0" i="0" u="none" strike="noStrike" dirty="0" smtClean="0">
                          <a:solidFill>
                            <a:srgbClr val="000000"/>
                          </a:solidFill>
                          <a:effectLst/>
                          <a:latin typeface="Times New Roman"/>
                        </a:rPr>
                        <a:t>3 873,5</a:t>
                      </a:r>
                      <a:endParaRPr lang="ru-RU" sz="1600" b="0"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7"/>
                  </a:ext>
                </a:extLst>
              </a:tr>
              <a:tr h="233482">
                <a:tc>
                  <a:txBody>
                    <a:bodyPr/>
                    <a:lstStyle/>
                    <a:p>
                      <a:pPr algn="l" fontAlgn="b"/>
                      <a:r>
                        <a:rPr lang="ru-RU" sz="1600" b="1" u="none" strike="noStrike" dirty="0">
                          <a:effectLst/>
                        </a:rPr>
                        <a:t>Итого долговых обязательств</a:t>
                      </a:r>
                      <a:endParaRPr lang="ru-RU" sz="1600" b="1" i="0" u="none" strike="noStrike" dirty="0">
                        <a:solidFill>
                          <a:srgbClr val="000000"/>
                        </a:solidFill>
                        <a:effectLst/>
                        <a:latin typeface="Times New Roman"/>
                      </a:endParaRPr>
                    </a:p>
                  </a:txBody>
                  <a:tcPr marL="5144" marR="5144" marT="5144" marB="0" anchor="b"/>
                </a:tc>
                <a:tc>
                  <a:txBody>
                    <a:bodyPr/>
                    <a:lstStyle/>
                    <a:p>
                      <a:pPr algn="r" fontAlgn="b"/>
                      <a:r>
                        <a:rPr lang="ru-RU" sz="1600" b="1" u="none" strike="noStrike" dirty="0" smtClean="0">
                          <a:effectLst/>
                        </a:rPr>
                        <a:t>14 187,1</a:t>
                      </a:r>
                      <a:endParaRPr lang="ru-RU" sz="1600" b="1"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6296744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1" y="404664"/>
            <a:ext cx="7694240" cy="6048672"/>
          </a:xfrm>
        </p:spPr>
        <p:txBody>
          <a:bodyPr/>
          <a:lstStyle/>
          <a:p>
            <a:pPr indent="0" algn="l">
              <a:spcAft>
                <a:spcPts val="0"/>
              </a:spcAft>
              <a:buNone/>
            </a:pPr>
            <a:r>
              <a:rPr lang="ru-RU" sz="1400" dirty="0" smtClean="0">
                <a:effectLst/>
                <a:latin typeface="Times New Roman"/>
                <a:ea typeface="Times New Roman"/>
              </a:rPr>
              <a:t>	</a:t>
            </a:r>
            <a:r>
              <a:rPr lang="ru-RU" sz="1300" dirty="0" smtClean="0">
                <a:effectLst/>
                <a:latin typeface="Times New Roman"/>
                <a:ea typeface="Times New Roman"/>
              </a:rPr>
              <a:t>Бюджет </a:t>
            </a:r>
            <a:r>
              <a:rPr lang="ru-RU" sz="1300" dirty="0">
                <a:effectLst/>
                <a:latin typeface="Times New Roman"/>
                <a:ea typeface="Times New Roman"/>
              </a:rPr>
              <a:t>Витебского района на </a:t>
            </a:r>
            <a:r>
              <a:rPr lang="ru-RU" sz="1300" dirty="0" smtClean="0">
                <a:effectLst/>
                <a:latin typeface="Times New Roman"/>
                <a:ea typeface="Times New Roman"/>
              </a:rPr>
              <a:t>2024 </a:t>
            </a:r>
            <a:r>
              <a:rPr lang="ru-RU" sz="1300" dirty="0">
                <a:effectLst/>
                <a:latin typeface="Times New Roman"/>
                <a:ea typeface="Times New Roman"/>
              </a:rPr>
              <a:t>год утвержден по доходам в сумме </a:t>
            </a:r>
            <a:r>
              <a:rPr lang="ru-RU" sz="1300" dirty="0" smtClean="0">
                <a:effectLst/>
                <a:latin typeface="Times New Roman"/>
                <a:ea typeface="Times New Roman"/>
              </a:rPr>
              <a:t>83 320,1 тыс</a:t>
            </a:r>
            <a:r>
              <a:rPr lang="ru-RU" sz="1300" dirty="0" smtClean="0">
                <a:effectLst/>
                <a:latin typeface="Times New Roman"/>
                <a:ea typeface="Times New Roman"/>
              </a:rPr>
              <a:t>. рублей</a:t>
            </a:r>
            <a:r>
              <a:rPr lang="ru-RU" sz="1300" dirty="0">
                <a:effectLst/>
                <a:latin typeface="Times New Roman"/>
                <a:ea typeface="Times New Roman"/>
              </a:rPr>
              <a:t>, по расходам – </a:t>
            </a:r>
            <a:r>
              <a:rPr lang="ru-RU" sz="1300" dirty="0" smtClean="0">
                <a:effectLst/>
                <a:latin typeface="Times New Roman"/>
                <a:ea typeface="Times New Roman"/>
              </a:rPr>
              <a:t>78 023,1тыс</a:t>
            </a:r>
            <a:r>
              <a:rPr lang="ru-RU" sz="1300" dirty="0" smtClean="0">
                <a:effectLst/>
                <a:latin typeface="Times New Roman"/>
                <a:ea typeface="Times New Roman"/>
              </a:rPr>
              <a:t>. рублей.</a:t>
            </a:r>
            <a:r>
              <a:rPr lang="ru-RU" sz="1300" dirty="0">
                <a:effectLst/>
                <a:latin typeface="Times New Roman"/>
                <a:ea typeface="Times New Roman"/>
              </a:rPr>
              <a:t/>
            </a:r>
            <a:br>
              <a:rPr lang="ru-RU" sz="1300" dirty="0">
                <a:effectLst/>
                <a:latin typeface="Times New Roman"/>
                <a:ea typeface="Times New Roman"/>
              </a:rPr>
            </a:br>
            <a:r>
              <a:rPr lang="ru-RU" sz="1300" dirty="0" smtClean="0">
                <a:effectLst/>
                <a:latin typeface="Times New Roman"/>
                <a:ea typeface="Times New Roman"/>
              </a:rPr>
              <a:t>  	Установлены направления использования профицита районного </a:t>
            </a:r>
            <a:r>
              <a:rPr lang="ru-RU" sz="1300" dirty="0" smtClean="0">
                <a:effectLst/>
                <a:latin typeface="Times New Roman"/>
                <a:ea typeface="Times New Roman"/>
              </a:rPr>
              <a:t>бюджета в сумме          5 297,0 тыс. рублей: </a:t>
            </a:r>
            <a:r>
              <a:rPr lang="ru-RU" sz="1300" dirty="0" smtClean="0">
                <a:effectLst/>
                <a:latin typeface="Times New Roman"/>
                <a:ea typeface="Times New Roman"/>
              </a:rPr>
              <a:t>погашение основного долга по </a:t>
            </a:r>
            <a:r>
              <a:rPr lang="ru-RU" sz="1300" dirty="0" smtClean="0">
                <a:effectLst/>
                <a:latin typeface="Times New Roman"/>
                <a:ea typeface="Times New Roman"/>
              </a:rPr>
              <a:t>облигациям, привлечение средств по облигациям, исполнение гарантий. </a:t>
            </a:r>
            <a:r>
              <a:rPr lang="ru-RU" sz="1300" dirty="0" smtClean="0">
                <a:effectLst/>
                <a:latin typeface="Times New Roman"/>
                <a:ea typeface="Times New Roman"/>
              </a:rPr>
              <a:t/>
            </a:r>
            <a:br>
              <a:rPr lang="ru-RU" sz="1300" dirty="0" smtClean="0">
                <a:effectLst/>
                <a:latin typeface="Times New Roman"/>
                <a:ea typeface="Times New Roman"/>
              </a:rPr>
            </a:br>
            <a:r>
              <a:rPr lang="ru-RU" sz="1300" dirty="0">
                <a:effectLst/>
                <a:latin typeface="Times New Roman"/>
                <a:ea typeface="Times New Roman"/>
              </a:rPr>
              <a:t>	</a:t>
            </a:r>
            <a:r>
              <a:rPr lang="ru-RU" sz="1300" dirty="0" smtClean="0">
                <a:effectLst/>
                <a:latin typeface="Times New Roman"/>
                <a:ea typeface="Times New Roman"/>
              </a:rPr>
              <a:t>Районный </a:t>
            </a:r>
            <a:r>
              <a:rPr lang="ru-RU" sz="1300" dirty="0">
                <a:effectLst/>
                <a:latin typeface="Times New Roman"/>
                <a:ea typeface="Times New Roman"/>
              </a:rPr>
              <a:t>бюджет на </a:t>
            </a:r>
            <a:r>
              <a:rPr lang="ru-RU" sz="1300" dirty="0" smtClean="0">
                <a:effectLst/>
                <a:latin typeface="Times New Roman"/>
                <a:ea typeface="Times New Roman"/>
              </a:rPr>
              <a:t>2024 </a:t>
            </a:r>
            <a:r>
              <a:rPr lang="ru-RU" sz="1300" dirty="0">
                <a:effectLst/>
                <a:latin typeface="Times New Roman"/>
                <a:ea typeface="Times New Roman"/>
              </a:rPr>
              <a:t>год рассмотрен и утвержден в установленном порядке. </a:t>
            </a:r>
            <a:r>
              <a:rPr lang="ru-RU" sz="1300" dirty="0" smtClean="0">
                <a:effectLst/>
                <a:latin typeface="Times New Roman"/>
                <a:ea typeface="Times New Roman"/>
              </a:rPr>
              <a:t>5 </a:t>
            </a:r>
            <a:r>
              <a:rPr lang="ru-RU" sz="1300" dirty="0" smtClean="0">
                <a:effectLst/>
                <a:latin typeface="Times New Roman"/>
                <a:ea typeface="Times New Roman"/>
              </a:rPr>
              <a:t>бюджетов </a:t>
            </a:r>
            <a:r>
              <a:rPr lang="ru-RU" sz="1300" dirty="0">
                <a:effectLst/>
                <a:latin typeface="Times New Roman"/>
                <a:ea typeface="Times New Roman"/>
              </a:rPr>
              <a:t>сельсоветов из </a:t>
            </a:r>
            <a:r>
              <a:rPr lang="ru-RU" sz="1300" dirty="0" smtClean="0">
                <a:effectLst/>
                <a:latin typeface="Times New Roman"/>
                <a:ea typeface="Times New Roman"/>
              </a:rPr>
              <a:t>15, </a:t>
            </a:r>
            <a:r>
              <a:rPr lang="ru-RU" sz="1300" dirty="0">
                <a:effectLst/>
                <a:latin typeface="Times New Roman"/>
                <a:ea typeface="Times New Roman"/>
              </a:rPr>
              <a:t>входящих в состав консолидированного бюджета района, являются дотационными. Средний </a:t>
            </a:r>
            <a:r>
              <a:rPr lang="ru-RU" sz="1300" dirty="0" smtClean="0">
                <a:effectLst/>
                <a:latin typeface="Times New Roman"/>
                <a:ea typeface="Times New Roman"/>
              </a:rPr>
              <a:t> уровень </a:t>
            </a:r>
            <a:r>
              <a:rPr lang="ru-RU" sz="1300" dirty="0" err="1" smtClean="0">
                <a:effectLst/>
                <a:latin typeface="Times New Roman"/>
                <a:ea typeface="Times New Roman"/>
              </a:rPr>
              <a:t>дотационности</a:t>
            </a:r>
            <a:r>
              <a:rPr lang="ru-RU" sz="1300" dirty="0" smtClean="0">
                <a:effectLst/>
                <a:latin typeface="Times New Roman"/>
                <a:ea typeface="Times New Roman"/>
              </a:rPr>
              <a:t> по </a:t>
            </a:r>
            <a:r>
              <a:rPr lang="ru-RU" sz="1300" dirty="0">
                <a:effectLst/>
                <a:latin typeface="Times New Roman"/>
                <a:ea typeface="Times New Roman"/>
              </a:rPr>
              <a:t>району составляет </a:t>
            </a:r>
            <a:r>
              <a:rPr lang="ru-RU" sz="1300" dirty="0" smtClean="0">
                <a:effectLst/>
                <a:latin typeface="Times New Roman"/>
                <a:ea typeface="Times New Roman"/>
              </a:rPr>
              <a:t>9,5 процентов. </a:t>
            </a:r>
            <a:r>
              <a:rPr lang="ru-RU" sz="1300" dirty="0">
                <a:effectLst/>
                <a:latin typeface="Times New Roman"/>
                <a:ea typeface="Times New Roman"/>
              </a:rPr>
              <a:t>Кроме того, межбюджетными трансфертами из районного бюджета в бюджет сельсоветов передается </a:t>
            </a:r>
            <a:r>
              <a:rPr lang="ru-RU" sz="1300" dirty="0" smtClean="0">
                <a:effectLst/>
                <a:latin typeface="Times New Roman"/>
                <a:ea typeface="Times New Roman"/>
              </a:rPr>
              <a:t>40</a:t>
            </a:r>
            <a:r>
              <a:rPr lang="en-US" sz="1300" dirty="0" smtClean="0">
                <a:effectLst/>
                <a:latin typeface="Times New Roman"/>
                <a:ea typeface="Times New Roman"/>
              </a:rPr>
              <a:t>,0 </a:t>
            </a:r>
            <a:r>
              <a:rPr lang="ru-RU" sz="1300" dirty="0" smtClean="0">
                <a:effectLst/>
                <a:latin typeface="Times New Roman"/>
                <a:ea typeface="Times New Roman"/>
              </a:rPr>
              <a:t>тыс. </a:t>
            </a:r>
            <a:r>
              <a:rPr lang="ru-RU" sz="1300" dirty="0" smtClean="0">
                <a:effectLst/>
                <a:latin typeface="Times New Roman"/>
                <a:ea typeface="Times New Roman"/>
              </a:rPr>
              <a:t>рублей на снос пустующих жилых домов.              </a:t>
            </a:r>
            <a:r>
              <a:rPr lang="ru-RU" sz="1300" dirty="0" smtClean="0">
                <a:effectLst/>
                <a:latin typeface="Times New Roman"/>
                <a:ea typeface="Times New Roman"/>
              </a:rPr>
              <a:t/>
            </a:r>
            <a:br>
              <a:rPr lang="ru-RU" sz="1300" dirty="0" smtClean="0">
                <a:effectLst/>
                <a:latin typeface="Times New Roman"/>
                <a:ea typeface="Times New Roman"/>
              </a:rPr>
            </a:br>
            <a:r>
              <a:rPr lang="ru-RU" sz="1300" dirty="0">
                <a:effectLst/>
                <a:latin typeface="Times New Roman"/>
                <a:ea typeface="Times New Roman"/>
              </a:rPr>
              <a:t>	</a:t>
            </a:r>
            <a:r>
              <a:rPr lang="ru-RU" sz="1300" dirty="0" smtClean="0">
                <a:effectLst/>
                <a:latin typeface="Times New Roman"/>
                <a:ea typeface="Times New Roman"/>
              </a:rPr>
              <a:t> В </a:t>
            </a:r>
            <a:r>
              <a:rPr lang="ru-RU" sz="1300" dirty="0" smtClean="0">
                <a:effectLst/>
                <a:latin typeface="Times New Roman"/>
                <a:ea typeface="Times New Roman"/>
              </a:rPr>
              <a:t>2024 </a:t>
            </a:r>
            <a:r>
              <a:rPr lang="ru-RU" sz="1300" dirty="0">
                <a:effectLst/>
                <a:latin typeface="Times New Roman"/>
                <a:ea typeface="Times New Roman"/>
              </a:rPr>
              <a:t>году сохраняется социальная направленность бюджета. На социальную сферу планируется направить </a:t>
            </a:r>
            <a:r>
              <a:rPr lang="ru-RU" sz="1300" dirty="0" smtClean="0">
                <a:effectLst/>
                <a:latin typeface="Times New Roman"/>
                <a:ea typeface="Times New Roman"/>
              </a:rPr>
              <a:t>44 484,6 тыс</a:t>
            </a:r>
            <a:r>
              <a:rPr lang="ru-RU" sz="1300" dirty="0">
                <a:effectLst/>
                <a:latin typeface="Times New Roman"/>
                <a:ea typeface="Times New Roman"/>
              </a:rPr>
              <a:t>. рублей или </a:t>
            </a:r>
            <a:r>
              <a:rPr lang="ru-RU" sz="1300" dirty="0" smtClean="0">
                <a:effectLst/>
                <a:latin typeface="Times New Roman"/>
                <a:ea typeface="Times New Roman"/>
              </a:rPr>
              <a:t>57,0 процентов </a:t>
            </a:r>
            <a:r>
              <a:rPr lang="ru-RU" sz="1300" dirty="0">
                <a:effectLst/>
                <a:latin typeface="Times New Roman"/>
                <a:ea typeface="Times New Roman"/>
              </a:rPr>
              <a:t>от общего объема расходов бюджета района.</a:t>
            </a:r>
            <a:br>
              <a:rPr lang="ru-RU" sz="1300" dirty="0">
                <a:effectLst/>
                <a:latin typeface="Times New Roman"/>
                <a:ea typeface="Times New Roman"/>
              </a:rPr>
            </a:br>
            <a:r>
              <a:rPr lang="ru-RU" sz="1300" dirty="0" smtClean="0">
                <a:effectLst/>
                <a:latin typeface="Times New Roman"/>
                <a:ea typeface="Times New Roman"/>
              </a:rPr>
              <a:t>	На </a:t>
            </a:r>
            <a:r>
              <a:rPr lang="ru-RU" sz="1300" dirty="0">
                <a:effectLst/>
                <a:latin typeface="Times New Roman"/>
                <a:ea typeface="Times New Roman"/>
              </a:rPr>
              <a:t>отрасль физическая культура, спорт, культура, средства массовой информации планируется направить </a:t>
            </a:r>
            <a:r>
              <a:rPr lang="ru-RU" sz="1300" dirty="0" smtClean="0">
                <a:effectLst/>
                <a:latin typeface="Times New Roman"/>
                <a:ea typeface="Times New Roman"/>
              </a:rPr>
              <a:t>4 344,5 </a:t>
            </a:r>
            <a:r>
              <a:rPr lang="ru-RU" sz="1300" dirty="0" smtClean="0">
                <a:effectLst/>
                <a:latin typeface="Times New Roman"/>
                <a:ea typeface="Times New Roman"/>
              </a:rPr>
              <a:t>тыс</a:t>
            </a:r>
            <a:r>
              <a:rPr lang="ru-RU" sz="1300" dirty="0">
                <a:effectLst/>
                <a:latin typeface="Times New Roman"/>
                <a:ea typeface="Times New Roman"/>
              </a:rPr>
              <a:t>. рублей </a:t>
            </a:r>
            <a:r>
              <a:rPr lang="ru-RU" sz="1300" dirty="0" smtClean="0">
                <a:effectLst/>
                <a:latin typeface="Times New Roman"/>
                <a:ea typeface="Times New Roman"/>
              </a:rPr>
              <a:t>(5,6 </a:t>
            </a:r>
            <a:r>
              <a:rPr lang="ru-RU" sz="1300" dirty="0">
                <a:effectLst/>
                <a:latin typeface="Times New Roman"/>
                <a:ea typeface="Times New Roman"/>
              </a:rPr>
              <a:t>процента), на образование – </a:t>
            </a:r>
            <a:r>
              <a:rPr lang="ru-RU" sz="1300" dirty="0" smtClean="0">
                <a:effectLst/>
                <a:latin typeface="Times New Roman"/>
                <a:ea typeface="Times New Roman"/>
              </a:rPr>
              <a:t>36 589,1</a:t>
            </a:r>
            <a:r>
              <a:rPr lang="ru-RU" sz="1300" dirty="0" smtClean="0">
                <a:solidFill>
                  <a:srgbClr val="FFFFFF"/>
                </a:solidFill>
                <a:effectLst/>
                <a:latin typeface="Times New Roman"/>
                <a:ea typeface="Times New Roman"/>
              </a:rPr>
              <a:t>.</a:t>
            </a:r>
            <a:r>
              <a:rPr lang="ru-RU" sz="1300" dirty="0" smtClean="0">
                <a:effectLst/>
                <a:latin typeface="Times New Roman"/>
                <a:ea typeface="Times New Roman"/>
              </a:rPr>
              <a:t>тыс</a:t>
            </a:r>
            <a:r>
              <a:rPr lang="ru-RU" sz="1300" dirty="0">
                <a:effectLst/>
                <a:latin typeface="Times New Roman"/>
                <a:ea typeface="Times New Roman"/>
              </a:rPr>
              <a:t>. рублей </a:t>
            </a:r>
            <a:r>
              <a:rPr lang="ru-RU" sz="1300" dirty="0" smtClean="0">
                <a:effectLst/>
                <a:latin typeface="Times New Roman"/>
                <a:ea typeface="Times New Roman"/>
              </a:rPr>
              <a:t>(46,9 </a:t>
            </a:r>
            <a:r>
              <a:rPr lang="ru-RU" sz="1300" dirty="0" smtClean="0">
                <a:effectLst/>
                <a:latin typeface="Times New Roman"/>
                <a:ea typeface="Times New Roman"/>
              </a:rPr>
              <a:t>процента), на социальную политику </a:t>
            </a:r>
            <a:r>
              <a:rPr lang="ru-RU" sz="1300" dirty="0">
                <a:effectLst/>
                <a:latin typeface="Times New Roman"/>
                <a:ea typeface="Times New Roman"/>
              </a:rPr>
              <a:t>– </a:t>
            </a:r>
            <a:r>
              <a:rPr lang="ru-RU" sz="1300" dirty="0" smtClean="0">
                <a:effectLst/>
                <a:latin typeface="Times New Roman"/>
                <a:ea typeface="Times New Roman"/>
              </a:rPr>
              <a:t>3 </a:t>
            </a:r>
            <a:r>
              <a:rPr lang="ru-RU" sz="1300" dirty="0" smtClean="0">
                <a:effectLst/>
                <a:latin typeface="Times New Roman"/>
                <a:ea typeface="Times New Roman"/>
              </a:rPr>
              <a:t>551,0 </a:t>
            </a:r>
            <a:r>
              <a:rPr lang="ru-RU" sz="1300" dirty="0" smtClean="0">
                <a:effectLst/>
                <a:latin typeface="Times New Roman"/>
                <a:ea typeface="Times New Roman"/>
              </a:rPr>
              <a:t>тыс</a:t>
            </a:r>
            <a:r>
              <a:rPr lang="ru-RU" sz="1300" dirty="0">
                <a:effectLst/>
                <a:latin typeface="Times New Roman"/>
                <a:ea typeface="Times New Roman"/>
              </a:rPr>
              <a:t>. рублей (</a:t>
            </a:r>
            <a:r>
              <a:rPr lang="ru-RU" sz="1300" dirty="0" smtClean="0">
                <a:effectLst/>
                <a:latin typeface="Times New Roman"/>
                <a:ea typeface="Times New Roman"/>
              </a:rPr>
              <a:t>4,5 </a:t>
            </a:r>
            <a:r>
              <a:rPr lang="ru-RU" sz="1300" dirty="0">
                <a:effectLst/>
                <a:latin typeface="Times New Roman"/>
                <a:ea typeface="Times New Roman"/>
              </a:rPr>
              <a:t>процента). </a:t>
            </a:r>
            <a:r>
              <a:rPr lang="ru-RU" sz="1300" dirty="0" smtClean="0">
                <a:effectLst/>
                <a:latin typeface="Times New Roman"/>
                <a:ea typeface="Times New Roman"/>
              </a:rPr>
              <a:t> </a:t>
            </a:r>
            <a:br>
              <a:rPr lang="ru-RU" sz="1300" dirty="0" smtClean="0">
                <a:effectLst/>
                <a:latin typeface="Times New Roman"/>
                <a:ea typeface="Times New Roman"/>
              </a:rPr>
            </a:br>
            <a:r>
              <a:rPr lang="ru-RU" sz="1300" dirty="0" smtClean="0">
                <a:effectLst/>
                <a:latin typeface="Times New Roman"/>
                <a:ea typeface="Times New Roman"/>
              </a:rPr>
              <a:t>          В </a:t>
            </a:r>
            <a:r>
              <a:rPr lang="ru-RU" sz="1300" dirty="0">
                <a:effectLst/>
                <a:latin typeface="Times New Roman"/>
                <a:ea typeface="Times New Roman"/>
              </a:rPr>
              <a:t>соответствии с пунктом 4 статьи 94 Бюджетного кодекса в расчетных показателях обеспечено доведение объемов в части средств на финансирование бюджетных обязательств, обеспечивающих функционирование организаций бюджетной сферы (на выплату заработной платы с учетом взносов (отчислений) на социальное страхование, трансфертов населению, на оплату коммунальных услуг, продуктов питания, лекарственных средств и изделий медицинского назначения, субсидирование жилищно-коммунальных услуг, оказываемых населению, субсидии организациям, реализующим твердое топливо, топливные брикеты и дрова для населения по фиксированным розничным ценам), а также обслуживание долга органов местного </a:t>
            </a:r>
            <a:r>
              <a:rPr lang="ru-RU" sz="1300" dirty="0" smtClean="0">
                <a:effectLst/>
                <a:latin typeface="Times New Roman"/>
                <a:ea typeface="Times New Roman"/>
              </a:rPr>
              <a:t>управления и самоуправления.  Данные </a:t>
            </a:r>
            <a:r>
              <a:rPr lang="ru-RU" sz="1300" dirty="0">
                <a:effectLst/>
                <a:latin typeface="Times New Roman"/>
                <a:ea typeface="Times New Roman"/>
              </a:rPr>
              <a:t>расходы в общем объеме бюджета составят </a:t>
            </a:r>
            <a:r>
              <a:rPr lang="ru-RU" sz="1300" dirty="0" smtClean="0">
                <a:effectLst/>
                <a:latin typeface="Times New Roman"/>
                <a:ea typeface="Times New Roman"/>
              </a:rPr>
              <a:t>55 613,0 </a:t>
            </a:r>
            <a:r>
              <a:rPr lang="ru-RU" sz="1300" dirty="0" smtClean="0">
                <a:effectLst/>
                <a:latin typeface="Times New Roman"/>
                <a:ea typeface="Times New Roman"/>
              </a:rPr>
              <a:t>тыс. рублей или </a:t>
            </a:r>
            <a:r>
              <a:rPr lang="ru-RU" sz="1300" dirty="0" smtClean="0">
                <a:effectLst/>
                <a:latin typeface="Times New Roman"/>
                <a:ea typeface="Times New Roman"/>
              </a:rPr>
              <a:t>71,3 </a:t>
            </a:r>
            <a:r>
              <a:rPr lang="ru-RU" sz="1300" dirty="0" smtClean="0">
                <a:effectLst/>
                <a:latin typeface="Times New Roman"/>
                <a:ea typeface="Times New Roman"/>
              </a:rPr>
              <a:t>процента.</a:t>
            </a:r>
            <a:r>
              <a:rPr lang="en-US" sz="1300" dirty="0" smtClean="0">
                <a:effectLst/>
                <a:latin typeface="Times New Roman"/>
                <a:ea typeface="Times New Roman"/>
              </a:rPr>
              <a:t/>
            </a:r>
            <a:br>
              <a:rPr lang="en-US" sz="1300" dirty="0" smtClean="0">
                <a:effectLst/>
                <a:latin typeface="Times New Roman"/>
                <a:ea typeface="Times New Roman"/>
              </a:rPr>
            </a:br>
            <a:r>
              <a:rPr lang="ru-RU" sz="900" dirty="0">
                <a:effectLst/>
                <a:latin typeface="Times New Roman"/>
                <a:ea typeface="Times New Roman"/>
              </a:rPr>
              <a:t/>
            </a:r>
            <a:br>
              <a:rPr lang="ru-RU" sz="900" dirty="0">
                <a:effectLst/>
                <a:latin typeface="Times New Roman"/>
                <a:ea typeface="Times New Roman"/>
              </a:rPr>
            </a:br>
            <a:endParaRPr lang="ru-RU" sz="1100" dirty="0">
              <a:effectLst/>
              <a:latin typeface="Times New Roman"/>
              <a:ea typeface="Times New Roman"/>
            </a:endParaRPr>
          </a:p>
        </p:txBody>
      </p:sp>
    </p:spTree>
    <p:extLst>
      <p:ext uri="{BB962C8B-B14F-4D97-AF65-F5344CB8AC3E}">
        <p14:creationId xmlns:p14="http://schemas.microsoft.com/office/powerpoint/2010/main" val="3054113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332656"/>
            <a:ext cx="6512511" cy="1143000"/>
          </a:xfrm>
        </p:spPr>
        <p:txBody>
          <a:bodyPr/>
          <a:lstStyle/>
          <a:p>
            <a:pPr algn="ctr"/>
            <a:r>
              <a:rPr lang="ru-RU" sz="2000" dirty="0" smtClean="0"/>
              <a:t>Структура расходов консолидированного бюджета на </a:t>
            </a:r>
            <a:r>
              <a:rPr lang="ru-RU" sz="2000" dirty="0" smtClean="0"/>
              <a:t>2024 </a:t>
            </a:r>
            <a:r>
              <a:rPr lang="ru-RU" sz="2000" dirty="0" smtClean="0"/>
              <a:t>год по функциональной классификации (в процентах)</a:t>
            </a:r>
            <a:endParaRPr lang="ru-RU" sz="2000" dirty="0"/>
          </a:p>
        </p:txBody>
      </p:sp>
      <p:graphicFrame>
        <p:nvGraphicFramePr>
          <p:cNvPr id="3" name="Диаграмма 2"/>
          <p:cNvGraphicFramePr/>
          <p:nvPr>
            <p:extLst>
              <p:ext uri="{D42A27DB-BD31-4B8C-83A1-F6EECF244321}">
                <p14:modId xmlns:p14="http://schemas.microsoft.com/office/powerpoint/2010/main" val="232130222"/>
              </p:ext>
            </p:extLst>
          </p:nvPr>
        </p:nvGraphicFramePr>
        <p:xfrm>
          <a:off x="467544" y="1397000"/>
          <a:ext cx="8280920" cy="52003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64175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88640"/>
            <a:ext cx="6512511" cy="1143000"/>
          </a:xfrm>
        </p:spPr>
        <p:txBody>
          <a:bodyPr/>
          <a:lstStyle/>
          <a:p>
            <a:pPr algn="ctr"/>
            <a:r>
              <a:rPr lang="ru-RU" sz="2000" dirty="0" smtClean="0"/>
              <a:t>Структура расходов консолидированного бюджета на </a:t>
            </a:r>
            <a:r>
              <a:rPr lang="ru-RU" sz="2000" dirty="0" smtClean="0"/>
              <a:t>2024 </a:t>
            </a:r>
            <a:r>
              <a:rPr lang="ru-RU" sz="2000" dirty="0" smtClean="0"/>
              <a:t>год по экономической классификации (в процентах)</a:t>
            </a:r>
            <a:endParaRPr lang="ru-RU" sz="2000" dirty="0"/>
          </a:p>
        </p:txBody>
      </p:sp>
      <p:graphicFrame>
        <p:nvGraphicFramePr>
          <p:cNvPr id="3" name="Диаграмма 2"/>
          <p:cNvGraphicFramePr/>
          <p:nvPr>
            <p:extLst>
              <p:ext uri="{D42A27DB-BD31-4B8C-83A1-F6EECF244321}">
                <p14:modId xmlns:p14="http://schemas.microsoft.com/office/powerpoint/2010/main" val="2766465248"/>
              </p:ext>
            </p:extLst>
          </p:nvPr>
        </p:nvGraphicFramePr>
        <p:xfrm>
          <a:off x="323528" y="1268760"/>
          <a:ext cx="8280920" cy="5256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2482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0"/>
            <a:ext cx="8352928" cy="1793167"/>
          </a:xfrm>
        </p:spPr>
        <p:txBody>
          <a:bodyPr/>
          <a:lstStyle/>
          <a:p>
            <a:pPr algn="ctr"/>
            <a:r>
              <a:rPr lang="ru-RU" sz="2800" dirty="0" smtClean="0">
                <a:solidFill>
                  <a:schemeClr val="accent1">
                    <a:lumMod val="75000"/>
                  </a:schemeClr>
                </a:solidFill>
              </a:rPr>
              <a:t>Доходы консолидированного бюджета Витебского района на 20</a:t>
            </a:r>
            <a:r>
              <a:rPr lang="en-US" sz="2800" dirty="0" smtClean="0">
                <a:solidFill>
                  <a:schemeClr val="accent1">
                    <a:lumMod val="75000"/>
                  </a:schemeClr>
                </a:solidFill>
              </a:rPr>
              <a:t>24</a:t>
            </a:r>
            <a:r>
              <a:rPr lang="ru-RU" sz="2800" dirty="0" smtClean="0">
                <a:solidFill>
                  <a:schemeClr val="accent1">
                    <a:lumMod val="75000"/>
                  </a:schemeClr>
                </a:solidFill>
              </a:rPr>
              <a:t> </a:t>
            </a:r>
            <a:r>
              <a:rPr lang="ru-RU" sz="2800" dirty="0" smtClean="0">
                <a:solidFill>
                  <a:schemeClr val="accent1">
                    <a:lumMod val="75000"/>
                  </a:schemeClr>
                </a:solidFill>
              </a:rPr>
              <a:t>год, </a:t>
            </a:r>
            <a:br>
              <a:rPr lang="ru-RU" sz="2800" dirty="0" smtClean="0">
                <a:solidFill>
                  <a:schemeClr val="accent1">
                    <a:lumMod val="75000"/>
                  </a:schemeClr>
                </a:solidFill>
              </a:rPr>
            </a:br>
            <a:r>
              <a:rPr lang="ru-RU" sz="2800" dirty="0" smtClean="0">
                <a:solidFill>
                  <a:schemeClr val="accent1">
                    <a:lumMod val="75000"/>
                  </a:schemeClr>
                </a:solidFill>
              </a:rPr>
              <a:t>тыс. рублей</a:t>
            </a:r>
            <a:endParaRPr lang="ru-RU" sz="2800" dirty="0">
              <a:solidFill>
                <a:schemeClr val="accent1">
                  <a:lumMod val="75000"/>
                </a:schemeClr>
              </a:solidFill>
            </a:endParaRPr>
          </a:p>
        </p:txBody>
      </p:sp>
      <p:graphicFrame>
        <p:nvGraphicFramePr>
          <p:cNvPr id="4" name="Схема 3"/>
          <p:cNvGraphicFramePr/>
          <p:nvPr>
            <p:extLst>
              <p:ext uri="{D42A27DB-BD31-4B8C-83A1-F6EECF244321}">
                <p14:modId xmlns:p14="http://schemas.microsoft.com/office/powerpoint/2010/main" val="2153777644"/>
              </p:ext>
            </p:extLst>
          </p:nvPr>
        </p:nvGraphicFramePr>
        <p:xfrm>
          <a:off x="611560" y="1556792"/>
          <a:ext cx="8064896" cy="442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2360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0"/>
            <a:ext cx="8352928" cy="1793167"/>
          </a:xfrm>
        </p:spPr>
        <p:txBody>
          <a:bodyPr/>
          <a:lstStyle/>
          <a:p>
            <a:pPr algn="ctr"/>
            <a:r>
              <a:rPr lang="ru-RU" sz="2800" dirty="0" smtClean="0">
                <a:solidFill>
                  <a:schemeClr val="accent1">
                    <a:lumMod val="75000"/>
                  </a:schemeClr>
                </a:solidFill>
              </a:rPr>
              <a:t>Структура собственных доходов районного бюджета на </a:t>
            </a:r>
            <a:r>
              <a:rPr lang="ru-RU" sz="2800" dirty="0" smtClean="0">
                <a:solidFill>
                  <a:schemeClr val="accent1">
                    <a:lumMod val="75000"/>
                  </a:schemeClr>
                </a:solidFill>
              </a:rPr>
              <a:t>202</a:t>
            </a:r>
            <a:r>
              <a:rPr lang="en-US" sz="2800" dirty="0" smtClean="0">
                <a:solidFill>
                  <a:schemeClr val="accent1">
                    <a:lumMod val="75000"/>
                  </a:schemeClr>
                </a:solidFill>
              </a:rPr>
              <a:t>4</a:t>
            </a:r>
            <a:r>
              <a:rPr lang="ru-RU" sz="2800" dirty="0" smtClean="0">
                <a:solidFill>
                  <a:schemeClr val="accent1">
                    <a:lumMod val="75000"/>
                  </a:schemeClr>
                </a:solidFill>
              </a:rPr>
              <a:t> </a:t>
            </a:r>
            <a:r>
              <a:rPr lang="ru-RU" sz="2800" dirty="0" smtClean="0">
                <a:solidFill>
                  <a:schemeClr val="accent1">
                    <a:lumMod val="75000"/>
                  </a:schemeClr>
                </a:solidFill>
              </a:rPr>
              <a:t>год,</a:t>
            </a:r>
            <a:br>
              <a:rPr lang="ru-RU" sz="2800" dirty="0" smtClean="0">
                <a:solidFill>
                  <a:schemeClr val="accent1">
                    <a:lumMod val="75000"/>
                  </a:schemeClr>
                </a:solidFill>
              </a:rPr>
            </a:br>
            <a:r>
              <a:rPr lang="ru-RU" sz="2800" dirty="0" smtClean="0">
                <a:solidFill>
                  <a:schemeClr val="accent1">
                    <a:lumMod val="75000"/>
                  </a:schemeClr>
                </a:solidFill>
              </a:rPr>
              <a:t> тыс. рублей</a:t>
            </a:r>
            <a:endParaRPr lang="ru-RU" sz="2800" dirty="0">
              <a:solidFill>
                <a:schemeClr val="accent1">
                  <a:lumMod val="75000"/>
                </a:schemeClr>
              </a:solidFill>
            </a:endParaRPr>
          </a:p>
        </p:txBody>
      </p:sp>
      <p:graphicFrame>
        <p:nvGraphicFramePr>
          <p:cNvPr id="5" name="Схема 4"/>
          <p:cNvGraphicFramePr/>
          <p:nvPr>
            <p:extLst>
              <p:ext uri="{D42A27DB-BD31-4B8C-83A1-F6EECF244321}">
                <p14:modId xmlns:p14="http://schemas.microsoft.com/office/powerpoint/2010/main" val="2581983831"/>
              </p:ext>
            </p:extLst>
          </p:nvPr>
        </p:nvGraphicFramePr>
        <p:xfrm>
          <a:off x="251520" y="1340768"/>
          <a:ext cx="856895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827584" y="3487373"/>
            <a:ext cx="2376264" cy="1323439"/>
          </a:xfrm>
          <a:prstGeom prst="rect">
            <a:avLst/>
          </a:prstGeom>
          <a:noFill/>
        </p:spPr>
        <p:txBody>
          <a:bodyPr wrap="square" rtlCol="0">
            <a:spAutoFit/>
          </a:bodyPr>
          <a:lstStyle/>
          <a:p>
            <a:r>
              <a:rPr lang="en-US" sz="4000" dirty="0" smtClean="0">
                <a:solidFill>
                  <a:srgbClr val="FF0000"/>
                </a:solidFill>
                <a:effectLst>
                  <a:outerShdw blurRad="38100" dist="38100" dir="2700000" algn="tl">
                    <a:srgbClr val="000000">
                      <a:alpha val="43137"/>
                    </a:srgbClr>
                  </a:outerShdw>
                </a:effectLst>
              </a:rPr>
              <a:t>80 297,9</a:t>
            </a:r>
            <a:r>
              <a:rPr lang="ru-RU" sz="4000" dirty="0" smtClean="0">
                <a:solidFill>
                  <a:srgbClr val="FF0000"/>
                </a:solidFill>
                <a:effectLst>
                  <a:outerShdw blurRad="38100" dist="38100" dir="2700000" algn="tl">
                    <a:srgbClr val="000000">
                      <a:alpha val="43137"/>
                    </a:srgbClr>
                  </a:outerShdw>
                </a:effectLst>
              </a:rPr>
              <a:t>;</a:t>
            </a:r>
            <a:endParaRPr lang="ru-RU" sz="4000" dirty="0" smtClean="0">
              <a:solidFill>
                <a:srgbClr val="FF0000"/>
              </a:solidFill>
              <a:effectLst>
                <a:outerShdw blurRad="38100" dist="38100" dir="2700000" algn="tl">
                  <a:srgbClr val="000000">
                    <a:alpha val="43137"/>
                  </a:srgbClr>
                </a:outerShdw>
              </a:effectLst>
            </a:endParaRPr>
          </a:p>
          <a:p>
            <a:r>
              <a:rPr lang="ru-RU" sz="4000" dirty="0">
                <a:solidFill>
                  <a:srgbClr val="FF0000"/>
                </a:solidFill>
                <a:effectLst>
                  <a:outerShdw blurRad="38100" dist="38100" dir="2700000" algn="tl">
                    <a:srgbClr val="000000">
                      <a:alpha val="43137"/>
                    </a:srgbClr>
                  </a:outerShdw>
                </a:effectLst>
              </a:rPr>
              <a:t>и</a:t>
            </a:r>
            <a:r>
              <a:rPr lang="ru-RU" sz="4000" dirty="0" smtClean="0">
                <a:solidFill>
                  <a:srgbClr val="FF0000"/>
                </a:solidFill>
                <a:effectLst>
                  <a:outerShdw blurRad="38100" dist="38100" dir="2700000" algn="tl">
                    <a:srgbClr val="000000">
                      <a:alpha val="43137"/>
                    </a:srgbClr>
                  </a:outerShdw>
                </a:effectLst>
              </a:rPr>
              <a:t>з них:</a:t>
            </a:r>
            <a:endParaRPr lang="ru-RU" sz="40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9291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0648"/>
            <a:ext cx="7848872" cy="1143000"/>
          </a:xfrm>
        </p:spPr>
        <p:txBody>
          <a:bodyPr/>
          <a:lstStyle/>
          <a:p>
            <a:r>
              <a:rPr lang="ru-RU" sz="3200" dirty="0" smtClean="0"/>
              <a:t>Расходы бюджета района на </a:t>
            </a:r>
            <a:br>
              <a:rPr lang="ru-RU" sz="3200" dirty="0" smtClean="0"/>
            </a:br>
            <a:r>
              <a:rPr lang="ru-RU" sz="3200" dirty="0" smtClean="0"/>
              <a:t>2024 </a:t>
            </a:r>
            <a:r>
              <a:rPr lang="ru-RU" sz="3200" dirty="0" smtClean="0"/>
              <a:t>год, </a:t>
            </a:r>
            <a:r>
              <a:rPr lang="ru-RU" sz="3200" dirty="0" smtClean="0"/>
              <a:t>78 023,1тыс</a:t>
            </a:r>
            <a:r>
              <a:rPr lang="ru-RU" sz="3200" dirty="0" smtClean="0"/>
              <a:t>. рублей</a:t>
            </a:r>
            <a:endParaRPr lang="ru-RU" sz="3200" dirty="0"/>
          </a:p>
        </p:txBody>
      </p:sp>
      <p:graphicFrame>
        <p:nvGraphicFramePr>
          <p:cNvPr id="5" name="Объект 4"/>
          <p:cNvGraphicFramePr>
            <a:graphicFrameLocks noGrp="1"/>
          </p:cNvGraphicFramePr>
          <p:nvPr>
            <p:ph sz="quarter" idx="13"/>
            <p:extLst>
              <p:ext uri="{D42A27DB-BD31-4B8C-83A1-F6EECF244321}">
                <p14:modId xmlns:p14="http://schemas.microsoft.com/office/powerpoint/2010/main" val="2809440721"/>
              </p:ext>
            </p:extLst>
          </p:nvPr>
        </p:nvGraphicFramePr>
        <p:xfrm>
          <a:off x="323528" y="1484784"/>
          <a:ext cx="8496944" cy="51125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2194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sz="quarter" idx="13"/>
            <p:extLst>
              <p:ext uri="{D42A27DB-BD31-4B8C-83A1-F6EECF244321}">
                <p14:modId xmlns:p14="http://schemas.microsoft.com/office/powerpoint/2010/main" val="3221907177"/>
              </p:ext>
            </p:extLst>
          </p:nvPr>
        </p:nvGraphicFramePr>
        <p:xfrm>
          <a:off x="1547664" y="1268756"/>
          <a:ext cx="6768752" cy="5320604"/>
        </p:xfrm>
        <a:graphic>
          <a:graphicData uri="http://schemas.openxmlformats.org/drawingml/2006/table">
            <a:tbl>
              <a:tblPr firstRow="1" firstCol="1" bandRow="1">
                <a:tableStyleId>{5C22544A-7EE6-4342-B048-85BDC9FD1C3A}</a:tableStyleId>
              </a:tblPr>
              <a:tblGrid>
                <a:gridCol w="2280556">
                  <a:extLst>
                    <a:ext uri="{9D8B030D-6E8A-4147-A177-3AD203B41FA5}">
                      <a16:colId xmlns:a16="http://schemas.microsoft.com/office/drawing/2014/main" val="20000"/>
                    </a:ext>
                  </a:extLst>
                </a:gridCol>
                <a:gridCol w="2322917">
                  <a:extLst>
                    <a:ext uri="{9D8B030D-6E8A-4147-A177-3AD203B41FA5}">
                      <a16:colId xmlns:a16="http://schemas.microsoft.com/office/drawing/2014/main" val="20001"/>
                    </a:ext>
                  </a:extLst>
                </a:gridCol>
                <a:gridCol w="2165279">
                  <a:extLst>
                    <a:ext uri="{9D8B030D-6E8A-4147-A177-3AD203B41FA5}">
                      <a16:colId xmlns:a16="http://schemas.microsoft.com/office/drawing/2014/main" val="20002"/>
                    </a:ext>
                  </a:extLst>
                </a:gridCol>
              </a:tblGrid>
              <a:tr h="648076">
                <a:tc>
                  <a:txBody>
                    <a:bodyPr/>
                    <a:lstStyle/>
                    <a:p>
                      <a:pPr algn="ctr">
                        <a:spcAft>
                          <a:spcPts val="0"/>
                        </a:spcAft>
                      </a:pPr>
                      <a:r>
                        <a:rPr lang="ru-RU" sz="1300">
                          <a:effectLst/>
                        </a:rPr>
                        <a:t>Наименование сельсовета</a:t>
                      </a:r>
                      <a:endParaRPr lang="ru-RU" sz="1200">
                        <a:effectLst/>
                        <a:latin typeface="Times New Roman"/>
                        <a:ea typeface="Times New Roman"/>
                      </a:endParaRPr>
                    </a:p>
                  </a:txBody>
                  <a:tcPr marL="66828" marR="66828" marT="0" marB="0" anchor="ctr"/>
                </a:tc>
                <a:tc>
                  <a:txBody>
                    <a:bodyPr/>
                    <a:lstStyle/>
                    <a:p>
                      <a:pPr algn="ctr">
                        <a:spcAft>
                          <a:spcPts val="0"/>
                        </a:spcAft>
                      </a:pPr>
                      <a:r>
                        <a:rPr lang="ru-RU" sz="1300">
                          <a:effectLst/>
                        </a:rPr>
                        <a:t>Дотации</a:t>
                      </a:r>
                      <a:endParaRPr lang="ru-RU" sz="1200">
                        <a:effectLst/>
                        <a:latin typeface="Times New Roman"/>
                        <a:ea typeface="Times New Roman"/>
                      </a:endParaRPr>
                    </a:p>
                  </a:txBody>
                  <a:tcPr marL="66828" marR="66828" marT="0" marB="0" anchor="ctr"/>
                </a:tc>
                <a:tc>
                  <a:txBody>
                    <a:bodyPr/>
                    <a:lstStyle/>
                    <a:p>
                      <a:pPr algn="ctr">
                        <a:spcAft>
                          <a:spcPts val="0"/>
                        </a:spcAft>
                      </a:pPr>
                      <a:r>
                        <a:rPr lang="ru-RU" sz="1300">
                          <a:effectLst/>
                        </a:rPr>
                        <a:t>Иные межбюджетные трансферты</a:t>
                      </a:r>
                      <a:endParaRPr lang="ru-RU" sz="1200">
                        <a:effectLst/>
                        <a:latin typeface="Times New Roman"/>
                        <a:ea typeface="Times New Roman"/>
                      </a:endParaRPr>
                    </a:p>
                  </a:txBody>
                  <a:tcPr marL="66828" marR="66828" marT="0" marB="0" anchor="ctr"/>
                </a:tc>
                <a:extLst>
                  <a:ext uri="{0D108BD9-81ED-4DB2-BD59-A6C34878D82A}">
                    <a16:rowId xmlns:a16="http://schemas.microsoft.com/office/drawing/2014/main" val="10000"/>
                  </a:ext>
                </a:extLst>
              </a:tr>
              <a:tr h="292033">
                <a:tc>
                  <a:txBody>
                    <a:bodyPr/>
                    <a:lstStyle/>
                    <a:p>
                      <a:pPr>
                        <a:spcAft>
                          <a:spcPts val="0"/>
                        </a:spcAft>
                      </a:pPr>
                      <a:r>
                        <a:rPr lang="ru-RU" sz="1300">
                          <a:effectLst/>
                        </a:rPr>
                        <a:t>Бабиничский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a:effectLst/>
                          <a:latin typeface="Times New Roman" panose="02020603050405020304" pitchFamily="18" charset="0"/>
                          <a:cs typeface="Times New Roman" panose="02020603050405020304" pitchFamily="18" charset="0"/>
                        </a:rPr>
                        <a:t> </a:t>
                      </a:r>
                      <a:r>
                        <a:rPr lang="ru-RU" sz="1400" dirty="0" smtClean="0">
                          <a:effectLst/>
                          <a:latin typeface="Times New Roman" panose="02020603050405020304" pitchFamily="18" charset="0"/>
                          <a:cs typeface="Times New Roman" panose="02020603050405020304" pitchFamily="18" charset="0"/>
                        </a:rPr>
                        <a:t>1 500,00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1"/>
                  </a:ext>
                </a:extLst>
              </a:tr>
              <a:tr h="292033">
                <a:tc>
                  <a:txBody>
                    <a:bodyPr/>
                    <a:lstStyle/>
                    <a:p>
                      <a:pPr>
                        <a:spcAft>
                          <a:spcPts val="0"/>
                        </a:spcAft>
                      </a:pPr>
                      <a:r>
                        <a:rPr lang="ru-RU" sz="1300">
                          <a:effectLst/>
                        </a:rPr>
                        <a:t>Вороновский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cs typeface="Times New Roman" panose="02020603050405020304" pitchFamily="18" charset="0"/>
                        </a:rPr>
                        <a:t>51 714,00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a:effectLst/>
                          <a:latin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2"/>
                  </a:ext>
                </a:extLst>
              </a:tr>
              <a:tr h="292033">
                <a:tc>
                  <a:txBody>
                    <a:bodyPr/>
                    <a:lstStyle/>
                    <a:p>
                      <a:pPr>
                        <a:spcAft>
                          <a:spcPts val="0"/>
                        </a:spcAft>
                      </a:pPr>
                      <a:r>
                        <a:rPr lang="ru-RU" sz="1300" dirty="0" err="1">
                          <a:effectLst/>
                        </a:rPr>
                        <a:t>Вымнянский</a:t>
                      </a:r>
                      <a:endParaRPr lang="ru-RU" sz="1200" dirty="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1 156,00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3"/>
                  </a:ext>
                </a:extLst>
              </a:tr>
              <a:tr h="292033">
                <a:tc>
                  <a:txBody>
                    <a:bodyPr/>
                    <a:lstStyle/>
                    <a:p>
                      <a:pPr>
                        <a:spcAft>
                          <a:spcPts val="0"/>
                        </a:spcAft>
                      </a:pPr>
                      <a:r>
                        <a:rPr lang="ru-RU" sz="1300" dirty="0" err="1">
                          <a:effectLst/>
                        </a:rPr>
                        <a:t>Задубровский</a:t>
                      </a:r>
                      <a:endParaRPr lang="ru-RU" sz="1200" dirty="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3 000,00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4"/>
                  </a:ext>
                </a:extLst>
              </a:tr>
              <a:tr h="292033">
                <a:tc>
                  <a:txBody>
                    <a:bodyPr/>
                    <a:lstStyle/>
                    <a:p>
                      <a:pPr>
                        <a:spcAft>
                          <a:spcPts val="0"/>
                        </a:spcAft>
                      </a:pPr>
                      <a:r>
                        <a:rPr lang="ru-RU" sz="1300">
                          <a:effectLst/>
                        </a:rPr>
                        <a:t>Запольский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5"/>
                  </a:ext>
                </a:extLst>
              </a:tr>
              <a:tr h="292033">
                <a:tc>
                  <a:txBody>
                    <a:bodyPr/>
                    <a:lstStyle/>
                    <a:p>
                      <a:pPr>
                        <a:spcAft>
                          <a:spcPts val="0"/>
                        </a:spcAft>
                      </a:pPr>
                      <a:r>
                        <a:rPr lang="ru-RU" sz="1300" dirty="0" err="1">
                          <a:effectLst/>
                        </a:rPr>
                        <a:t>Зароновский</a:t>
                      </a:r>
                      <a:endParaRPr lang="ru-RU" sz="1200" dirty="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7 870,00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9 </a:t>
                      </a:r>
                      <a:r>
                        <a:rPr lang="ru-RU" sz="1400" dirty="0" smtClean="0">
                          <a:effectLst/>
                          <a:latin typeface="Times New Roman" panose="02020603050405020304" pitchFamily="18" charset="0"/>
                          <a:ea typeface="Times New Roman"/>
                          <a:cs typeface="Times New Roman" panose="02020603050405020304" pitchFamily="18" charset="0"/>
                        </a:rPr>
                        <a:t>000,00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6"/>
                  </a:ext>
                </a:extLst>
              </a:tr>
              <a:tr h="292033">
                <a:tc>
                  <a:txBody>
                    <a:bodyPr/>
                    <a:lstStyle/>
                    <a:p>
                      <a:pPr>
                        <a:spcAft>
                          <a:spcPts val="0"/>
                        </a:spcAft>
                      </a:pPr>
                      <a:r>
                        <a:rPr lang="ru-RU" sz="1300">
                          <a:effectLst/>
                        </a:rPr>
                        <a:t>Куринский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2 168,00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2 500,00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7"/>
                  </a:ext>
                </a:extLst>
              </a:tr>
              <a:tr h="292033">
                <a:tc>
                  <a:txBody>
                    <a:bodyPr/>
                    <a:lstStyle/>
                    <a:p>
                      <a:pPr>
                        <a:spcAft>
                          <a:spcPts val="0"/>
                        </a:spcAft>
                      </a:pPr>
                      <a:r>
                        <a:rPr lang="ru-RU" sz="1300">
                          <a:effectLst/>
                        </a:rPr>
                        <a:t>Летчанский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6 000,00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8"/>
                  </a:ext>
                </a:extLst>
              </a:tr>
              <a:tr h="292033">
                <a:tc>
                  <a:txBody>
                    <a:bodyPr/>
                    <a:lstStyle/>
                    <a:p>
                      <a:pPr>
                        <a:spcAft>
                          <a:spcPts val="0"/>
                        </a:spcAft>
                      </a:pPr>
                      <a:r>
                        <a:rPr lang="ru-RU" sz="1300">
                          <a:effectLst/>
                        </a:rPr>
                        <a:t>Мазоловский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75 240,00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5 000,00</a:t>
                      </a:r>
                      <a:endParaRPr lang="ru-RU" sz="1400" dirty="0" smtClean="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9"/>
                  </a:ext>
                </a:extLst>
              </a:tr>
              <a:tr h="292033">
                <a:tc>
                  <a:txBody>
                    <a:bodyPr/>
                    <a:lstStyle/>
                    <a:p>
                      <a:pPr>
                        <a:spcAft>
                          <a:spcPts val="0"/>
                        </a:spcAft>
                      </a:pPr>
                      <a:r>
                        <a:rPr lang="ru-RU" sz="1300">
                          <a:effectLst/>
                        </a:rPr>
                        <a:t>Новкинский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cs typeface="Times New Roman" panose="02020603050405020304" pitchFamily="18" charset="0"/>
                        </a:rPr>
                        <a:t> </a:t>
                      </a:r>
                      <a:r>
                        <a:rPr lang="ru-RU" sz="1400" dirty="0" smtClean="0">
                          <a:effectLst/>
                          <a:latin typeface="Times New Roman" panose="02020603050405020304" pitchFamily="18" charset="0"/>
                          <a:cs typeface="Times New Roman" panose="02020603050405020304" pitchFamily="18" charset="0"/>
                        </a:rPr>
                        <a:t>2 500,00</a:t>
                      </a:r>
                      <a:r>
                        <a:rPr lang="ru-RU"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0"/>
                  </a:ext>
                </a:extLst>
              </a:tr>
              <a:tr h="292033">
                <a:tc>
                  <a:txBody>
                    <a:bodyPr/>
                    <a:lstStyle/>
                    <a:p>
                      <a:pPr>
                        <a:spcAft>
                          <a:spcPts val="0"/>
                        </a:spcAft>
                      </a:pPr>
                      <a:r>
                        <a:rPr lang="ru-RU" sz="1300">
                          <a:effectLst/>
                        </a:rPr>
                        <a:t>Октябрьский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1"/>
                  </a:ext>
                </a:extLst>
              </a:tr>
              <a:tr h="292033">
                <a:tc>
                  <a:txBody>
                    <a:bodyPr/>
                    <a:lstStyle/>
                    <a:p>
                      <a:pPr>
                        <a:spcAft>
                          <a:spcPts val="0"/>
                        </a:spcAft>
                      </a:pPr>
                      <a:r>
                        <a:rPr lang="ru-RU" sz="1300">
                          <a:effectLst/>
                        </a:rPr>
                        <a:t>Суражский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cs typeface="Times New Roman" panose="02020603050405020304" pitchFamily="18" charset="0"/>
                        </a:rPr>
                        <a:t>6 000,00</a:t>
                      </a:r>
                      <a:r>
                        <a:rPr lang="ru-RU"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2"/>
                  </a:ext>
                </a:extLst>
              </a:tr>
              <a:tr h="292033">
                <a:tc>
                  <a:txBody>
                    <a:bodyPr/>
                    <a:lstStyle/>
                    <a:p>
                      <a:pPr>
                        <a:spcAft>
                          <a:spcPts val="0"/>
                        </a:spcAft>
                      </a:pPr>
                      <a:r>
                        <a:rPr lang="ru-RU" sz="1300">
                          <a:effectLst/>
                        </a:rPr>
                        <a:t>Туловский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a:effectLst/>
                          <a:latin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3"/>
                  </a:ext>
                </a:extLst>
              </a:tr>
              <a:tr h="292033">
                <a:tc>
                  <a:txBody>
                    <a:bodyPr/>
                    <a:lstStyle/>
                    <a:p>
                      <a:pPr>
                        <a:spcAft>
                          <a:spcPts val="0"/>
                        </a:spcAft>
                      </a:pPr>
                      <a:r>
                        <a:rPr lang="ru-RU" sz="1300">
                          <a:effectLst/>
                        </a:rPr>
                        <a:t>Шапечинский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cs typeface="Times New Roman" panose="02020603050405020304" pitchFamily="18" charset="0"/>
                        </a:rPr>
                        <a:t>6 000,00</a:t>
                      </a:r>
                      <a:r>
                        <a:rPr lang="ru-RU"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4"/>
                  </a:ext>
                </a:extLst>
              </a:tr>
              <a:tr h="292033">
                <a:tc>
                  <a:txBody>
                    <a:bodyPr/>
                    <a:lstStyle/>
                    <a:p>
                      <a:pPr>
                        <a:spcAft>
                          <a:spcPts val="0"/>
                        </a:spcAft>
                      </a:pPr>
                      <a:r>
                        <a:rPr lang="ru-RU" sz="1300">
                          <a:effectLst/>
                        </a:rPr>
                        <a:t>Яновичский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5"/>
                  </a:ext>
                </a:extLst>
              </a:tr>
              <a:tr h="292033">
                <a:tc>
                  <a:txBody>
                    <a:bodyPr/>
                    <a:lstStyle/>
                    <a:p>
                      <a:pPr>
                        <a:spcAft>
                          <a:spcPts val="0"/>
                        </a:spcAft>
                      </a:pPr>
                      <a:r>
                        <a:rPr lang="ru-RU" sz="1300">
                          <a:effectLst/>
                        </a:rPr>
                        <a:t>ВСЕГО</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b="1" dirty="0" smtClean="0">
                          <a:effectLst/>
                          <a:latin typeface="Times New Roman" panose="02020603050405020304" pitchFamily="18" charset="0"/>
                          <a:cs typeface="Times New Roman" panose="02020603050405020304" pitchFamily="18" charset="0"/>
                        </a:rPr>
                        <a:t>138 148,00</a:t>
                      </a:r>
                      <a:endParaRPr lang="ru-RU" sz="1400" b="1"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b="1" dirty="0" smtClean="0">
                          <a:effectLst/>
                          <a:latin typeface="Times New Roman" panose="02020603050405020304" pitchFamily="18" charset="0"/>
                          <a:cs typeface="Times New Roman" panose="02020603050405020304" pitchFamily="18" charset="0"/>
                        </a:rPr>
                        <a:t>40 </a:t>
                      </a:r>
                      <a:r>
                        <a:rPr lang="ru-RU" sz="1400" b="1" dirty="0" smtClean="0">
                          <a:effectLst/>
                          <a:latin typeface="Times New Roman" panose="02020603050405020304" pitchFamily="18" charset="0"/>
                          <a:cs typeface="Times New Roman" panose="02020603050405020304" pitchFamily="18" charset="0"/>
                        </a:rPr>
                        <a:t>000,00</a:t>
                      </a:r>
                      <a:endParaRPr lang="ru-RU" sz="1400" b="1"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6"/>
                  </a:ext>
                </a:extLst>
              </a:tr>
            </a:tbl>
          </a:graphicData>
        </a:graphic>
      </p:graphicFrame>
      <p:sp>
        <p:nvSpPr>
          <p:cNvPr id="7" name="Rectangle 1"/>
          <p:cNvSpPr>
            <a:spLocks noChangeArrowheads="1"/>
          </p:cNvSpPr>
          <p:nvPr/>
        </p:nvSpPr>
        <p:spPr bwMode="auto">
          <a:xfrm>
            <a:off x="1327150" y="423074"/>
            <a:ext cx="6701234" cy="754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Межбюджетные трансферты, передаваемые бюджетам сельсоветов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из районного бюджета в </a:t>
            </a:r>
            <a:r>
              <a:rPr kumimoji="0" lang="ru-RU"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2024 </a:t>
            </a:r>
            <a:r>
              <a:rPr kumimoji="0" lang="ru-RU"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году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(рублей)</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65970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sz="quarter" idx="13"/>
            <p:extLst>
              <p:ext uri="{D42A27DB-BD31-4B8C-83A1-F6EECF244321}">
                <p14:modId xmlns:p14="http://schemas.microsoft.com/office/powerpoint/2010/main" val="3566357521"/>
              </p:ext>
            </p:extLst>
          </p:nvPr>
        </p:nvGraphicFramePr>
        <p:xfrm>
          <a:off x="827585" y="1412776"/>
          <a:ext cx="7344816" cy="4675779"/>
        </p:xfrm>
        <a:graphic>
          <a:graphicData uri="http://schemas.openxmlformats.org/drawingml/2006/table">
            <a:tbl>
              <a:tblPr firstRow="1" firstCol="1" lastRow="1" lastCol="1" bandRow="1" bandCol="1">
                <a:tableStyleId>{5C22544A-7EE6-4342-B048-85BDC9FD1C3A}</a:tableStyleId>
              </a:tblPr>
              <a:tblGrid>
                <a:gridCol w="984262">
                  <a:extLst>
                    <a:ext uri="{9D8B030D-6E8A-4147-A177-3AD203B41FA5}">
                      <a16:colId xmlns:a16="http://schemas.microsoft.com/office/drawing/2014/main" val="20000"/>
                    </a:ext>
                  </a:extLst>
                </a:gridCol>
                <a:gridCol w="1175977">
                  <a:extLst>
                    <a:ext uri="{9D8B030D-6E8A-4147-A177-3AD203B41FA5}">
                      <a16:colId xmlns:a16="http://schemas.microsoft.com/office/drawing/2014/main" val="20001"/>
                    </a:ext>
                  </a:extLst>
                </a:gridCol>
                <a:gridCol w="1728192">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080120">
                  <a:extLst>
                    <a:ext uri="{9D8B030D-6E8A-4147-A177-3AD203B41FA5}">
                      <a16:colId xmlns:a16="http://schemas.microsoft.com/office/drawing/2014/main" val="20004"/>
                    </a:ext>
                  </a:extLst>
                </a:gridCol>
                <a:gridCol w="1224137">
                  <a:extLst>
                    <a:ext uri="{9D8B030D-6E8A-4147-A177-3AD203B41FA5}">
                      <a16:colId xmlns:a16="http://schemas.microsoft.com/office/drawing/2014/main" val="20005"/>
                    </a:ext>
                  </a:extLst>
                </a:gridCol>
              </a:tblGrid>
              <a:tr h="2088232">
                <a:tc>
                  <a:txBody>
                    <a:bodyPr/>
                    <a:lstStyle/>
                    <a:p>
                      <a:pPr>
                        <a:spcAft>
                          <a:spcPts val="0"/>
                        </a:spcAft>
                      </a:pPr>
                      <a:r>
                        <a:rPr lang="ru-RU" sz="800">
                          <a:effectLst/>
                        </a:rPr>
                        <a:t>Наименование</a:t>
                      </a:r>
                      <a:endParaRPr lang="ru-RU" sz="600">
                        <a:effectLst/>
                      </a:endParaRPr>
                    </a:p>
                    <a:p>
                      <a:pPr>
                        <a:spcAft>
                          <a:spcPts val="0"/>
                        </a:spcAft>
                      </a:pPr>
                      <a:r>
                        <a:rPr lang="ru-RU" sz="800">
                          <a:effectLst/>
                        </a:rPr>
                        <a:t>  сельсовета</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подоходного налога с физических лиц</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доходов от сдачи в аренду имущества, находящегося  в районной коммунальной собственности и переданного в оперативное управление </a:t>
                      </a:r>
                      <a:endParaRPr lang="ru-RU" sz="600">
                        <a:effectLst/>
                      </a:endParaRPr>
                    </a:p>
                    <a:p>
                      <a:pPr algn="ctr">
                        <a:spcAft>
                          <a:spcPts val="0"/>
                        </a:spcAft>
                      </a:pPr>
                      <a:r>
                        <a:rPr lang="ru-RU" sz="800">
                          <a:effectLst/>
                        </a:rPr>
                        <a:t>Советам депутатов первичного уровня</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курорт-</a:t>
                      </a:r>
                      <a:endParaRPr lang="ru-RU" sz="600">
                        <a:effectLst/>
                      </a:endParaRPr>
                    </a:p>
                    <a:p>
                      <a:pPr algn="ctr">
                        <a:spcAft>
                          <a:spcPts val="0"/>
                        </a:spcAft>
                      </a:pPr>
                      <a:r>
                        <a:rPr lang="ru-RU" sz="800">
                          <a:effectLst/>
                        </a:rPr>
                        <a:t>ного сбора</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налога за владение собаками</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сбора с загото-</a:t>
                      </a:r>
                      <a:endParaRPr lang="ru-RU" sz="600">
                        <a:effectLst/>
                      </a:endParaRPr>
                    </a:p>
                    <a:p>
                      <a:pPr algn="ctr">
                        <a:spcAft>
                          <a:spcPts val="0"/>
                        </a:spcAft>
                      </a:pPr>
                      <a:r>
                        <a:rPr lang="ru-RU" sz="800">
                          <a:effectLst/>
                        </a:rPr>
                        <a:t>вителей</a:t>
                      </a:r>
                      <a:endParaRPr lang="ru-RU" sz="600">
                        <a:effectLst/>
                        <a:latin typeface="Arial"/>
                        <a:ea typeface="Times New Roman"/>
                      </a:endParaRPr>
                    </a:p>
                  </a:txBody>
                  <a:tcPr marL="44552" marR="44552" marT="0" marB="0" anchor="ctr"/>
                </a:tc>
                <a:extLst>
                  <a:ext uri="{0D108BD9-81ED-4DB2-BD59-A6C34878D82A}">
                    <a16:rowId xmlns:a16="http://schemas.microsoft.com/office/drawing/2014/main" val="10000"/>
                  </a:ext>
                </a:extLst>
              </a:tr>
              <a:tr h="171871">
                <a:tc>
                  <a:txBody>
                    <a:bodyPr/>
                    <a:lstStyle/>
                    <a:p>
                      <a:pPr>
                        <a:spcAft>
                          <a:spcPts val="0"/>
                        </a:spcAft>
                      </a:pPr>
                      <a:r>
                        <a:rPr lang="ru-RU" sz="800">
                          <a:effectLst/>
                        </a:rPr>
                        <a:t>Бабиничский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0,198</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1"/>
                  </a:ext>
                </a:extLst>
              </a:tr>
              <a:tr h="171871">
                <a:tc>
                  <a:txBody>
                    <a:bodyPr/>
                    <a:lstStyle/>
                    <a:p>
                      <a:pPr>
                        <a:spcAft>
                          <a:spcPts val="0"/>
                        </a:spcAft>
                      </a:pPr>
                      <a:r>
                        <a:rPr lang="ru-RU" sz="800">
                          <a:effectLst/>
                        </a:rPr>
                        <a:t>Вороновский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0,266</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2"/>
                  </a:ext>
                </a:extLst>
              </a:tr>
              <a:tr h="171871">
                <a:tc>
                  <a:txBody>
                    <a:bodyPr/>
                    <a:lstStyle/>
                    <a:p>
                      <a:pPr>
                        <a:spcAft>
                          <a:spcPts val="0"/>
                        </a:spcAft>
                      </a:pPr>
                      <a:r>
                        <a:rPr lang="ru-RU" sz="800">
                          <a:effectLst/>
                        </a:rPr>
                        <a:t>Вымнянский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0,254</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3"/>
                  </a:ext>
                </a:extLst>
              </a:tr>
              <a:tr h="171871">
                <a:tc>
                  <a:txBody>
                    <a:bodyPr/>
                    <a:lstStyle/>
                    <a:p>
                      <a:pPr>
                        <a:spcAft>
                          <a:spcPts val="0"/>
                        </a:spcAft>
                      </a:pPr>
                      <a:r>
                        <a:rPr lang="ru-RU" sz="800">
                          <a:effectLst/>
                        </a:rPr>
                        <a:t>Задубровский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0,282</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4"/>
                  </a:ext>
                </a:extLst>
              </a:tr>
              <a:tr h="171871">
                <a:tc>
                  <a:txBody>
                    <a:bodyPr/>
                    <a:lstStyle/>
                    <a:p>
                      <a:pPr>
                        <a:spcAft>
                          <a:spcPts val="0"/>
                        </a:spcAft>
                      </a:pPr>
                      <a:r>
                        <a:rPr lang="ru-RU" sz="800">
                          <a:effectLst/>
                        </a:rPr>
                        <a:t>Запольский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0,287</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5"/>
                  </a:ext>
                </a:extLst>
              </a:tr>
              <a:tr h="171871">
                <a:tc>
                  <a:txBody>
                    <a:bodyPr/>
                    <a:lstStyle/>
                    <a:p>
                      <a:pPr>
                        <a:spcAft>
                          <a:spcPts val="0"/>
                        </a:spcAft>
                      </a:pPr>
                      <a:r>
                        <a:rPr lang="ru-RU" sz="800">
                          <a:effectLst/>
                        </a:rPr>
                        <a:t>Зароновский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0,195</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6"/>
                  </a:ext>
                </a:extLst>
              </a:tr>
              <a:tr h="171871">
                <a:tc>
                  <a:txBody>
                    <a:bodyPr/>
                    <a:lstStyle/>
                    <a:p>
                      <a:pPr>
                        <a:spcAft>
                          <a:spcPts val="0"/>
                        </a:spcAft>
                      </a:pPr>
                      <a:r>
                        <a:rPr lang="ru-RU" sz="800">
                          <a:effectLst/>
                        </a:rPr>
                        <a:t>Куринский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0,234</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7"/>
                  </a:ext>
                </a:extLst>
              </a:tr>
              <a:tr h="171871">
                <a:tc>
                  <a:txBody>
                    <a:bodyPr/>
                    <a:lstStyle/>
                    <a:p>
                      <a:pPr>
                        <a:spcAft>
                          <a:spcPts val="0"/>
                        </a:spcAft>
                      </a:pPr>
                      <a:r>
                        <a:rPr lang="ru-RU" sz="800">
                          <a:effectLst/>
                        </a:rPr>
                        <a:t>Летчанский </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0,123</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15</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dirty="0">
                          <a:effectLst/>
                        </a:rPr>
                        <a:t>100</a:t>
                      </a:r>
                      <a:endParaRPr lang="ru-RU" sz="600" dirty="0">
                        <a:effectLst/>
                        <a:latin typeface="Arial"/>
                        <a:ea typeface="Times New Roman"/>
                      </a:endParaRPr>
                    </a:p>
                  </a:txBody>
                  <a:tcPr marL="44552" marR="44552" marT="0" marB="0"/>
                </a:tc>
                <a:extLst>
                  <a:ext uri="{0D108BD9-81ED-4DB2-BD59-A6C34878D82A}">
                    <a16:rowId xmlns:a16="http://schemas.microsoft.com/office/drawing/2014/main" val="10008"/>
                  </a:ext>
                </a:extLst>
              </a:tr>
              <a:tr h="171871">
                <a:tc>
                  <a:txBody>
                    <a:bodyPr/>
                    <a:lstStyle/>
                    <a:p>
                      <a:pPr>
                        <a:spcAft>
                          <a:spcPts val="0"/>
                        </a:spcAft>
                      </a:pPr>
                      <a:r>
                        <a:rPr lang="ru-RU" sz="800">
                          <a:effectLst/>
                        </a:rPr>
                        <a:t>Мазоловский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0,225</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9"/>
                  </a:ext>
                </a:extLst>
              </a:tr>
              <a:tr h="181353">
                <a:tc>
                  <a:txBody>
                    <a:bodyPr/>
                    <a:lstStyle/>
                    <a:p>
                      <a:pPr>
                        <a:spcAft>
                          <a:spcPts val="0"/>
                        </a:spcAft>
                      </a:pPr>
                      <a:r>
                        <a:rPr lang="ru-RU" sz="800">
                          <a:effectLst/>
                        </a:rPr>
                        <a:t>Новкинский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0,120</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0"/>
                  </a:ext>
                </a:extLst>
              </a:tr>
              <a:tr h="171871">
                <a:tc>
                  <a:txBody>
                    <a:bodyPr/>
                    <a:lstStyle/>
                    <a:p>
                      <a:pPr>
                        <a:spcAft>
                          <a:spcPts val="0"/>
                        </a:spcAft>
                      </a:pPr>
                      <a:r>
                        <a:rPr lang="ru-RU" sz="800">
                          <a:effectLst/>
                        </a:rPr>
                        <a:t>Октябрьский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0,159</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1"/>
                  </a:ext>
                </a:extLst>
              </a:tr>
              <a:tr h="171871">
                <a:tc>
                  <a:txBody>
                    <a:bodyPr/>
                    <a:lstStyle/>
                    <a:p>
                      <a:pPr>
                        <a:spcAft>
                          <a:spcPts val="0"/>
                        </a:spcAft>
                      </a:pPr>
                      <a:r>
                        <a:rPr lang="ru-RU" sz="800">
                          <a:effectLst/>
                        </a:rPr>
                        <a:t>Суражский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0,233</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2"/>
                  </a:ext>
                </a:extLst>
              </a:tr>
              <a:tr h="171871">
                <a:tc>
                  <a:txBody>
                    <a:bodyPr/>
                    <a:lstStyle/>
                    <a:p>
                      <a:pPr>
                        <a:spcAft>
                          <a:spcPts val="0"/>
                        </a:spcAft>
                      </a:pPr>
                      <a:r>
                        <a:rPr lang="ru-RU" sz="800">
                          <a:effectLst/>
                        </a:rPr>
                        <a:t>Туловский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0,192</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3"/>
                  </a:ext>
                </a:extLst>
              </a:tr>
              <a:tr h="171871">
                <a:tc>
                  <a:txBody>
                    <a:bodyPr/>
                    <a:lstStyle/>
                    <a:p>
                      <a:pPr>
                        <a:spcAft>
                          <a:spcPts val="0"/>
                        </a:spcAft>
                      </a:pPr>
                      <a:r>
                        <a:rPr lang="ru-RU" sz="800">
                          <a:effectLst/>
                        </a:rPr>
                        <a:t>Шапечинский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0,278</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4"/>
                  </a:ext>
                </a:extLst>
              </a:tr>
              <a:tr h="171871">
                <a:tc>
                  <a:txBody>
                    <a:bodyPr/>
                    <a:lstStyle/>
                    <a:p>
                      <a:pPr>
                        <a:spcAft>
                          <a:spcPts val="0"/>
                        </a:spcAft>
                      </a:pPr>
                      <a:r>
                        <a:rPr lang="ru-RU" sz="800">
                          <a:effectLst/>
                        </a:rPr>
                        <a:t>Яновичский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0,233</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dirty="0">
                          <a:effectLst/>
                        </a:rPr>
                        <a:t>100</a:t>
                      </a:r>
                      <a:endParaRPr lang="ru-RU" sz="600" dirty="0">
                        <a:effectLst/>
                        <a:latin typeface="Arial"/>
                        <a:ea typeface="Times New Roman"/>
                      </a:endParaRPr>
                    </a:p>
                  </a:txBody>
                  <a:tcPr marL="44552" marR="44552" marT="0" marB="0"/>
                </a:tc>
                <a:extLst>
                  <a:ext uri="{0D108BD9-81ED-4DB2-BD59-A6C34878D82A}">
                    <a16:rowId xmlns:a16="http://schemas.microsoft.com/office/drawing/2014/main" val="10015"/>
                  </a:ext>
                </a:extLst>
              </a:tr>
            </a:tbl>
          </a:graphicData>
        </a:graphic>
      </p:graphicFrame>
      <p:sp>
        <p:nvSpPr>
          <p:cNvPr id="4" name="Rectangle 1"/>
          <p:cNvSpPr>
            <a:spLocks noChangeArrowheads="1"/>
          </p:cNvSpPr>
          <p:nvPr/>
        </p:nvSpPr>
        <p:spPr bwMode="auto">
          <a:xfrm>
            <a:off x="1331641" y="598801"/>
            <a:ext cx="5688632"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Нормативы отчислений в бюджеты сельсоветов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(процентов)</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89961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352928" cy="936104"/>
          </a:xfrm>
        </p:spPr>
        <p:txBody>
          <a:bodyPr>
            <a:normAutofit fontScale="90000"/>
          </a:bodyPr>
          <a:lstStyle/>
          <a:p>
            <a:pPr algn="ctr"/>
            <a:r>
              <a:rPr lang="ru-RU" sz="2000" dirty="0" smtClean="0"/>
              <a:t>Структура бюджетов консолидированного бюджета Витебского района в разрезе бюджетов в </a:t>
            </a:r>
            <a:r>
              <a:rPr lang="ru-RU" sz="2000" dirty="0" smtClean="0"/>
              <a:t>2024 </a:t>
            </a:r>
            <a:r>
              <a:rPr lang="ru-RU" sz="2000" dirty="0" smtClean="0"/>
              <a:t>году</a:t>
            </a:r>
            <a:br>
              <a:rPr lang="ru-RU" sz="2000" dirty="0" smtClean="0"/>
            </a:br>
            <a:endParaRPr lang="ru-RU" sz="2000" dirty="0"/>
          </a:p>
        </p:txBody>
      </p:sp>
      <p:graphicFrame>
        <p:nvGraphicFramePr>
          <p:cNvPr id="3" name="Диаграмма 2"/>
          <p:cNvGraphicFramePr/>
          <p:nvPr>
            <p:extLst>
              <p:ext uri="{D42A27DB-BD31-4B8C-83A1-F6EECF244321}">
                <p14:modId xmlns:p14="http://schemas.microsoft.com/office/powerpoint/2010/main" val="1553789846"/>
              </p:ext>
            </p:extLst>
          </p:nvPr>
        </p:nvGraphicFramePr>
        <p:xfrm>
          <a:off x="251520" y="1397000"/>
          <a:ext cx="8568952" cy="51283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02092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404664"/>
            <a:ext cx="6512511" cy="792088"/>
          </a:xfrm>
        </p:spPr>
        <p:txBody>
          <a:bodyPr/>
          <a:lstStyle/>
          <a:p>
            <a:pPr algn="ctr"/>
            <a:r>
              <a:rPr lang="ru-RU" sz="2800" dirty="0" smtClean="0"/>
              <a:t>СТРУКТУРА БЮДЖЕТА</a:t>
            </a:r>
            <a:endParaRPr lang="ru-RU" sz="2800" dirty="0"/>
          </a:p>
        </p:txBody>
      </p:sp>
      <p:graphicFrame>
        <p:nvGraphicFramePr>
          <p:cNvPr id="3" name="Схема 2"/>
          <p:cNvGraphicFramePr/>
          <p:nvPr>
            <p:extLst>
              <p:ext uri="{D42A27DB-BD31-4B8C-83A1-F6EECF244321}">
                <p14:modId xmlns:p14="http://schemas.microsoft.com/office/powerpoint/2010/main" val="1781365136"/>
              </p:ext>
            </p:extLst>
          </p:nvPr>
        </p:nvGraphicFramePr>
        <p:xfrm>
          <a:off x="407332" y="1124744"/>
          <a:ext cx="8712968"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3473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116632"/>
            <a:ext cx="6512511" cy="936104"/>
          </a:xfrm>
        </p:spPr>
        <p:txBody>
          <a:bodyPr/>
          <a:lstStyle/>
          <a:p>
            <a:pPr algn="ctr"/>
            <a:r>
              <a:rPr lang="ru-RU" sz="2400" dirty="0" smtClean="0"/>
              <a:t>Доходы местных бюджетов</a:t>
            </a:r>
            <a:endParaRPr lang="ru-RU" sz="2400" dirty="0"/>
          </a:p>
        </p:txBody>
      </p:sp>
      <p:graphicFrame>
        <p:nvGraphicFramePr>
          <p:cNvPr id="3" name="Схема 2"/>
          <p:cNvGraphicFramePr/>
          <p:nvPr>
            <p:extLst>
              <p:ext uri="{D42A27DB-BD31-4B8C-83A1-F6EECF244321}">
                <p14:modId xmlns:p14="http://schemas.microsoft.com/office/powerpoint/2010/main" val="1000723091"/>
              </p:ext>
            </p:extLst>
          </p:nvPr>
        </p:nvGraphicFramePr>
        <p:xfrm>
          <a:off x="395536" y="764704"/>
          <a:ext cx="8424936"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3067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1818</TotalTime>
  <Words>637</Words>
  <Application>Microsoft Office PowerPoint</Application>
  <PresentationFormat>Экран (4:3)</PresentationFormat>
  <Paragraphs>224</Paragraphs>
  <Slides>14</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Calibri</vt:lpstr>
      <vt:lpstr>Georgia</vt:lpstr>
      <vt:lpstr>Times New Roman</vt:lpstr>
      <vt:lpstr>Trebuchet MS</vt:lpstr>
      <vt:lpstr>Воздушный поток</vt:lpstr>
      <vt:lpstr>БЮДЖЕТ ДЛЯ ГРАЖДАН</vt:lpstr>
      <vt:lpstr>Доходы консолидированного бюджета Витебского района на 2024 год,  тыс. рублей</vt:lpstr>
      <vt:lpstr>Структура собственных доходов районного бюджета на 2024 год,  тыс. рублей</vt:lpstr>
      <vt:lpstr>Расходы бюджета района на  2024 год, 78 023,1тыс. рублей</vt:lpstr>
      <vt:lpstr>Презентация PowerPoint</vt:lpstr>
      <vt:lpstr>Презентация PowerPoint</vt:lpstr>
      <vt:lpstr>Структура бюджетов консолидированного бюджета Витебского района в разрезе бюджетов в 2024 году </vt:lpstr>
      <vt:lpstr>СТРУКТУРА БЮДЖЕТА</vt:lpstr>
      <vt:lpstr>Доходы местных бюджетов</vt:lpstr>
      <vt:lpstr>Презентация PowerPoint</vt:lpstr>
      <vt:lpstr>Презентация PowerPoint</vt:lpstr>
      <vt:lpstr> Бюджет Витебского района на 2024 год утвержден по доходам в сумме 83 320,1 тыс. рублей, по расходам – 78 023,1тыс. рублей.    Установлены направления использования профицита районного бюджета в сумме          5 297,0 тыс. рублей: погашение основного долга по облигациям, привлечение средств по облигациям, исполнение гарантий.   Районный бюджет на 2024 год рассмотрен и утвержден в установленном порядке. 5 бюджетов сельсоветов из 15, входящих в состав консолидированного бюджета района, являются дотационными. Средний  уровень дотационности по району составляет 9,5 процентов. Кроме того, межбюджетными трансфертами из районного бюджета в бюджет сельсоветов передается 40,0 тыс. рублей на снос пустующих жилых домов.                 В 2024 году сохраняется социальная направленность бюджета. На социальную сферу планируется направить 44 484,6 тыс. рублей или 57,0 процентов от общего объема расходов бюджета района.  На отрасль физическая культура, спорт, культура, средства массовой информации планируется направить 4 344,5 тыс. рублей (5,6 процента), на образование – 36 589,1.тыс. рублей (46,9 процента), на социальную политику – 3 551,0 тыс. рублей (4,5 процента).             В соответствии с пунктом 4 статьи 94 Бюджетного кодекса в расчетных показателях обеспечено доведение объемов в части средств на финансирование бюджетных обязательств, обеспечивающих функционирование организаций бюджетной сферы (на выплату заработной платы с учетом взносов (отчислений) на социальное страхование, трансфертов населению, на оплату коммунальных услуг, продуктов питания, лекарственных средств и изделий медицинского назначения, субсидирование жилищно-коммунальных услуг, оказываемых населению, субсидии организациям, реализующим твердое топливо, топливные брикеты и дрова для населения по фиксированным розничным ценам), а также обслуживание долга органов местного управления и самоуправления.  Данные расходы в общем объеме бюджета составят 55 613,0 тыс. рублей или 71,3 процента.  </vt:lpstr>
      <vt:lpstr>Структура расходов консолидированного бюджета на 2024 год по функциональной классификации (в процентах)</vt:lpstr>
      <vt:lpstr>Структура расходов консолидированного бюджета на 2024 год по экономической классификации (в процентах)</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Доходы консолидированного бюджета Витебского района на 2018 год, тыс. рублей</dc:title>
  <dc:creator>user</dc:creator>
  <cp:lastModifiedBy>Маковеева Ирина Вадимовна</cp:lastModifiedBy>
  <cp:revision>125</cp:revision>
  <cp:lastPrinted>2017-12-26T07:10:36Z</cp:lastPrinted>
  <dcterms:created xsi:type="dcterms:W3CDTF">2017-12-26T05:17:42Z</dcterms:created>
  <dcterms:modified xsi:type="dcterms:W3CDTF">2024-01-31T09:01:19Z</dcterms:modified>
</cp:coreProperties>
</file>