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6" r:id="rId4"/>
    <p:sldId id="261" r:id="rId5"/>
    <p:sldId id="265" r:id="rId6"/>
    <p:sldId id="260" r:id="rId7"/>
    <p:sldId id="256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32" autoAdjust="0"/>
  </p:normalViewPr>
  <p:slideViewPr>
    <p:cSldViewPr>
      <p:cViewPr varScale="1">
        <p:scale>
          <a:sx n="65" d="100"/>
          <a:sy n="65" d="100"/>
        </p:scale>
        <p:origin x="-13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80416565736775E-2"/>
          <c:y val="9.2211335492637575E-2"/>
          <c:w val="0.70139975339716354"/>
          <c:h val="0.888795048413424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6.4440130513731628E-3"/>
                  <c:y val="0.1014718450086742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9004715393915427E-3"/>
                  <c:y val="-0.1777095280011622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6563619524970815E-2"/>
                  <c:y val="-0.1125293770777606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1072909021037735E-2"/>
                  <c:y val="-0.1824282344696743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9802583410586437E-2"/>
                  <c:y val="-5.072128737832548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8.6116342264338577E-2"/>
                  <c:y val="-0.1104565304709733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5466261945394045E-2"/>
                  <c:y val="-0.1381211916624648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8.1648202567656411E-2"/>
                  <c:y val="-0.1328318221052361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3.4652342818011113E-3"/>
                  <c:y val="-7.859639527232016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4.1814912186441941E-2"/>
                  <c:y val="-5.91203541486843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8603.1</c:v>
                </c:pt>
                <c:pt idx="1">
                  <c:v>669.5</c:v>
                </c:pt>
                <c:pt idx="2">
                  <c:v>352.4</c:v>
                </c:pt>
                <c:pt idx="3">
                  <c:v>2269.8000000000002</c:v>
                </c:pt>
                <c:pt idx="4">
                  <c:v>1971</c:v>
                </c:pt>
                <c:pt idx="5">
                  <c:v>1072.5999999999999</c:v>
                </c:pt>
                <c:pt idx="6">
                  <c:v>1683.2</c:v>
                </c:pt>
                <c:pt idx="7">
                  <c:v>532</c:v>
                </c:pt>
                <c:pt idx="8">
                  <c:v>139.80000000000001</c:v>
                </c:pt>
                <c:pt idx="9">
                  <c:v>1412.7</c:v>
                </c:pt>
                <c:pt idx="10">
                  <c:v>850.5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44</c:v>
                </c:pt>
                <c:pt idx="1">
                  <c:v>3.4</c:v>
                </c:pt>
                <c:pt idx="2">
                  <c:v>1.8</c:v>
                </c:pt>
                <c:pt idx="3">
                  <c:v>11.6</c:v>
                </c:pt>
                <c:pt idx="4">
                  <c:v>10.1</c:v>
                </c:pt>
                <c:pt idx="5">
                  <c:v>5.5</c:v>
                </c:pt>
                <c:pt idx="6">
                  <c:v>8.6</c:v>
                </c:pt>
                <c:pt idx="7">
                  <c:v>2.7</c:v>
                </c:pt>
                <c:pt idx="8">
                  <c:v>0.7</c:v>
                </c:pt>
                <c:pt idx="9">
                  <c:v>7.2</c:v>
                </c:pt>
                <c:pt idx="10">
                  <c:v>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965680042836769"/>
          <c:y val="1.4019382461777752E-2"/>
          <c:w val="0.25034319957163231"/>
          <c:h val="0.9667515575192500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973785898313432"/>
          <c:y val="3.6808224373975711E-3"/>
          <c:w val="0.46221568928420675"/>
          <c:h val="0.9198211205816890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gradFill rotWithShape="1">
              <a:gsLst>
                <a:gs pos="28000">
                  <a:schemeClr val="accent3">
                    <a:tint val="18000"/>
                    <a:satMod val="120000"/>
                    <a:lumMod val="88000"/>
                  </a:schemeClr>
                </a:gs>
                <a:gs pos="100000">
                  <a:schemeClr val="accent3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96.7</c:v>
                </c:pt>
                <c:pt idx="1">
                  <c:v>96.6</c:v>
                </c:pt>
                <c:pt idx="2">
                  <c:v>100</c:v>
                </c:pt>
                <c:pt idx="3">
                  <c:v>98.9</c:v>
                </c:pt>
                <c:pt idx="4">
                  <c:v>100</c:v>
                </c:pt>
                <c:pt idx="5">
                  <c:v>100</c:v>
                </c:pt>
                <c:pt idx="6">
                  <c:v>80.099999999999994</c:v>
                </c:pt>
                <c:pt idx="7">
                  <c:v>100</c:v>
                </c:pt>
                <c:pt idx="8">
                  <c:v>92.2</c:v>
                </c:pt>
                <c:pt idx="9">
                  <c:v>99.4</c:v>
                </c:pt>
                <c:pt idx="10">
                  <c:v>82.2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3.3</c:v>
                </c:pt>
                <c:pt idx="1">
                  <c:v>3.4</c:v>
                </c:pt>
                <c:pt idx="3">
                  <c:v>1.1000000000000001</c:v>
                </c:pt>
                <c:pt idx="6">
                  <c:v>19.899999999999999</c:v>
                </c:pt>
                <c:pt idx="8">
                  <c:v>7.8</c:v>
                </c:pt>
                <c:pt idx="9">
                  <c:v>0.6</c:v>
                </c:pt>
                <c:pt idx="10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868608"/>
        <c:axId val="30883840"/>
        <c:axId val="0"/>
      </c:bar3DChart>
      <c:catAx>
        <c:axId val="308686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30883840"/>
        <c:crosses val="autoZero"/>
        <c:auto val="1"/>
        <c:lblAlgn val="ctr"/>
        <c:lblOffset val="100"/>
        <c:noMultiLvlLbl val="0"/>
      </c:catAx>
      <c:valAx>
        <c:axId val="308838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30868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19108464420947"/>
          <c:y val="0.1560265796423127"/>
          <c:w val="0.10839180107107063"/>
          <c:h val="0.49708010391394897"/>
        </c:manualLayout>
      </c:layout>
      <c:overlay val="0"/>
      <c:txPr>
        <a:bodyPr/>
        <a:lstStyle/>
        <a:p>
          <a:pPr>
            <a:defRPr sz="1400"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61859595502534E-2"/>
          <c:y val="8.4856573056827797E-2"/>
          <c:w val="0.5577941883727614"/>
          <c:h val="0.810414257570755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9"/>
          <c:dLbls>
            <c:dLbl>
              <c:idx val="0"/>
              <c:layout>
                <c:manualLayout>
                  <c:x val="0.10986940771032359"/>
                  <c:y val="-0.161464845064163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0717304260968302E-2"/>
                  <c:y val="-4.47133417100760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0239101420322769E-2"/>
                  <c:y val="-2.73248199339353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0239101420322769E-2"/>
                  <c:y val="9.19107579596007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3130401623226018E-2"/>
                  <c:y val="1.7388521776140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5902151115967888E-2"/>
                  <c:y val="0.154012621445817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1402207266485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0119550710161384E-2"/>
                  <c:y val="0.1689170686825094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4.336950304354879E-3"/>
                  <c:y val="-0.2335030067081748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4.336950304354879E-3"/>
                  <c:y val="-3.72611180917300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7.2282505072581308E-3"/>
                  <c:y val="6.21018634862167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Национальная оборона</c:v>
                </c:pt>
                <c:pt idx="8">
                  <c:v>Охрана окружающей среды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1796.6</c:v>
                </c:pt>
                <c:pt idx="1">
                  <c:v>3217.1</c:v>
                </c:pt>
                <c:pt idx="2">
                  <c:v>168.6</c:v>
                </c:pt>
                <c:pt idx="3">
                  <c:v>1191.9000000000001</c:v>
                </c:pt>
                <c:pt idx="4">
                  <c:v>11413.4</c:v>
                </c:pt>
                <c:pt idx="5">
                  <c:v>968.2</c:v>
                </c:pt>
                <c:pt idx="6">
                  <c:v>827.2</c:v>
                </c:pt>
                <c:pt idx="7">
                  <c:v>1</c:v>
                </c:pt>
                <c:pt idx="8">
                  <c:v>109.3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Национальная оборона</c:v>
                </c:pt>
                <c:pt idx="8">
                  <c:v>Охрана окружающей среды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9.1</c:v>
                </c:pt>
                <c:pt idx="1">
                  <c:v>16.3</c:v>
                </c:pt>
                <c:pt idx="2">
                  <c:v>0.9</c:v>
                </c:pt>
                <c:pt idx="3">
                  <c:v>6</c:v>
                </c:pt>
                <c:pt idx="4">
                  <c:v>58</c:v>
                </c:pt>
                <c:pt idx="5">
                  <c:v>4.9000000000000004</c:v>
                </c:pt>
                <c:pt idx="6">
                  <c:v>4.2</c:v>
                </c:pt>
                <c:pt idx="7">
                  <c:v>0</c:v>
                </c:pt>
                <c:pt idx="8">
                  <c:v>0.6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Национальная оборона</c:v>
                </c:pt>
                <c:pt idx="8">
                  <c:v>Охрана окружающей среды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9.122899666383999</c:v>
                </c:pt>
                <c:pt idx="1">
                  <c:v>16.336012755607239</c:v>
                </c:pt>
                <c:pt idx="2">
                  <c:v>0.85612873413800639</c:v>
                </c:pt>
                <c:pt idx="3">
                  <c:v>6.0523122077051594</c:v>
                </c:pt>
                <c:pt idx="4">
                  <c:v>57.955751448462166</c:v>
                </c:pt>
                <c:pt idx="5">
                  <c:v>4.9163928848897847</c:v>
                </c:pt>
                <c:pt idx="6">
                  <c:v>4.2004133385466131</c:v>
                </c:pt>
                <c:pt idx="7">
                  <c:v>5.0778691230012243E-3</c:v>
                </c:pt>
                <c:pt idx="8">
                  <c:v>0.55501109514403379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331381136542793"/>
          <c:y val="1.2420372697243342E-2"/>
          <c:w val="0.28668618863457207"/>
          <c:h val="0.9726751800660646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sideWall>
    <c:back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2346292650918634"/>
          <c:y val="2.3255813953488372E-3"/>
          <c:w val="0.40143985126859144"/>
          <c:h val="0.91937996703900382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71.099999999999994</c:v>
                </c:pt>
                <c:pt idx="1">
                  <c:v>90.4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99.9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28.9</c:v>
                </c:pt>
                <c:pt idx="1">
                  <c:v>9.6</c:v>
                </c:pt>
                <c:pt idx="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086208"/>
        <c:axId val="21087744"/>
        <c:axId val="0"/>
      </c:bar3DChart>
      <c:catAx>
        <c:axId val="210862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algn="just">
              <a:defRPr sz="1690" baseline="0">
                <a:solidFill>
                  <a:srgbClr val="7030A0"/>
                </a:solidFill>
              </a:defRPr>
            </a:pPr>
            <a:endParaRPr lang="ru-RU"/>
          </a:p>
        </c:txPr>
        <c:crossAx val="21087744"/>
        <c:crosses val="autoZero"/>
        <c:auto val="1"/>
        <c:lblAlgn val="r"/>
        <c:lblOffset val="100"/>
        <c:noMultiLvlLbl val="0"/>
      </c:catAx>
      <c:valAx>
        <c:axId val="2108774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108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06944444444446"/>
          <c:y val="0.38980955868888484"/>
          <c:w val="0.23959722222222221"/>
          <c:h val="0.46921809192455594"/>
        </c:manualLayout>
      </c:layout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63306276649293E-2"/>
          <c:y val="0.10840751697086858"/>
          <c:w val="0.61079972461193999"/>
          <c:h val="0.821843977784005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8170462894930201E-3"/>
                  <c:y val="6.76532705200493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5268185157972087E-2"/>
                  <c:y val="-4.34913881914602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40852314474651E-3"/>
                  <c:y val="-5.55723293557547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3225569434239583E-2"/>
                  <c:y val="-3.38266352600246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6127847171197643E-2"/>
                  <c:y val="-1.20809411642944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2329169728141073E-2"/>
                  <c:y val="-4.8323764657178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11339.6</c:v>
                </c:pt>
                <c:pt idx="1">
                  <c:v>597</c:v>
                </c:pt>
                <c:pt idx="2">
                  <c:v>2351.9</c:v>
                </c:pt>
                <c:pt idx="3">
                  <c:v>444.5</c:v>
                </c:pt>
                <c:pt idx="4">
                  <c:v>2884</c:v>
                </c:pt>
                <c:pt idx="5">
                  <c:v>2076.3000000000002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52.1</c:v>
                </c:pt>
                <c:pt idx="1">
                  <c:v>3.4</c:v>
                </c:pt>
                <c:pt idx="2">
                  <c:v>18.100000000000001</c:v>
                </c:pt>
                <c:pt idx="3">
                  <c:v>2.2999999999999998</c:v>
                </c:pt>
                <c:pt idx="4">
                  <c:v>14.2</c:v>
                </c:pt>
                <c:pt idx="5">
                  <c:v>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570897961781237"/>
          <c:y val="6.7653270520049325E-2"/>
          <c:w val="0.21665692780320164"/>
          <c:h val="0.8777802573830246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D8FD6-888F-409E-B822-D47C95032CF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4EDDE5-B5EE-4FE0-9BE6-AE61BF95FC2A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</a:gradFill>
      </dgm:spPr>
      <dgm:t>
        <a:bodyPr/>
        <a:lstStyle/>
        <a:p>
          <a:r>
            <a:rPr lang="ru-RU" b="1" i="0" baseline="0" dirty="0" smtClean="0"/>
            <a:t>Государственные программы</a:t>
          </a:r>
        </a:p>
        <a:p>
          <a:r>
            <a:rPr lang="ru-RU" b="1" i="0" baseline="0" dirty="0" smtClean="0"/>
            <a:t>17 784,6 </a:t>
          </a:r>
          <a:r>
            <a:rPr lang="ru-RU" b="1" i="0" baseline="0" dirty="0" err="1" smtClean="0"/>
            <a:t>тыс.руб</a:t>
          </a:r>
          <a:r>
            <a:rPr lang="ru-RU" b="1" i="0" baseline="0" dirty="0" smtClean="0"/>
            <a:t>. </a:t>
          </a:r>
          <a:r>
            <a:rPr lang="ru-RU" b="1" i="0" baseline="0" dirty="0" smtClean="0"/>
            <a:t>(89,6 </a:t>
          </a:r>
          <a:r>
            <a:rPr lang="ru-RU" b="1" i="0" baseline="0" dirty="0" smtClean="0"/>
            <a:t>% расходов бюджета)</a:t>
          </a:r>
          <a:endParaRPr lang="ru-RU" b="1" i="0" baseline="0" dirty="0"/>
        </a:p>
      </dgm:t>
    </dgm:pt>
    <dgm:pt modelId="{5B0568B4-2452-46EA-B3AC-51E8D9316B28}" type="parTrans" cxnId="{71110541-3D1D-4560-A416-2AAAE53BAC5C}">
      <dgm:prSet/>
      <dgm:spPr/>
      <dgm:t>
        <a:bodyPr/>
        <a:lstStyle/>
        <a:p>
          <a:endParaRPr lang="ru-RU"/>
        </a:p>
      </dgm:t>
    </dgm:pt>
    <dgm:pt modelId="{6002A311-AD0E-485E-AB51-C0FF553B8B23}" type="sibTrans" cxnId="{71110541-3D1D-4560-A416-2AAAE53BAC5C}">
      <dgm:prSet/>
      <dgm:spPr/>
      <dgm:t>
        <a:bodyPr/>
        <a:lstStyle/>
        <a:p>
          <a:endParaRPr lang="ru-RU"/>
        </a:p>
      </dgm:t>
    </dgm:pt>
    <dgm:pt modelId="{B2472BC9-120D-4044-9CFE-40E251A5723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аграрного бизнеса в Республике </a:t>
          </a:r>
          <a:r>
            <a:rPr lang="ru-RU" sz="800" b="0" i="0" u="none" baseline="0" dirty="0" smtClean="0">
              <a:solidFill>
                <a:schemeClr val="accent1">
                  <a:lumMod val="50000"/>
                </a:schemeClr>
              </a:solidFill>
            </a:rPr>
            <a:t>Беларусь</a:t>
          </a:r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 на 2016-2020 годы</a:t>
          </a:r>
        </a:p>
        <a:p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821,2 </a:t>
          </a:r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dirty="0">
            <a:solidFill>
              <a:schemeClr val="accent1">
                <a:lumMod val="50000"/>
              </a:schemeClr>
            </a:solidFill>
          </a:endParaRPr>
        </a:p>
      </dgm:t>
    </dgm:pt>
    <dgm:pt modelId="{3C321F21-A232-4EC9-86F1-C0C2350E0603}" type="parTrans" cxnId="{932A8055-5B7A-44F3-86B4-B0DA0D66732B}">
      <dgm:prSet/>
      <dgm:spPr/>
      <dgm:t>
        <a:bodyPr/>
        <a:lstStyle/>
        <a:p>
          <a:endParaRPr lang="ru-RU"/>
        </a:p>
      </dgm:t>
    </dgm:pt>
    <dgm:pt modelId="{C5335850-0FAA-4DD4-96D2-486326798AC8}" type="sibTrans" cxnId="{932A8055-5B7A-44F3-86B4-B0DA0D66732B}">
      <dgm:prSet/>
      <dgm:spPr/>
      <dgm:t>
        <a:bodyPr/>
        <a:lstStyle/>
        <a:p>
          <a:endParaRPr lang="ru-RU"/>
        </a:p>
      </dgm:t>
    </dgm:pt>
    <dgm:pt modelId="{0B77285F-31F1-4E81-A918-E87F04D50B2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о социальной защите и содействии занятости населения на 2016-2020 годы</a:t>
          </a:r>
          <a:r>
            <a:rPr lang="ru-RU" b="1" i="0" u="none" baseline="0" dirty="0" smtClean="0">
              <a:solidFill>
                <a:schemeClr val="accent1">
                  <a:lumMod val="50000"/>
                </a:schemeClr>
              </a:solidFill>
            </a:rPr>
            <a:t>	</a:t>
          </a:r>
        </a:p>
        <a:p>
          <a:r>
            <a:rPr lang="ru-RU" b="1" i="0" u="none" baseline="0" dirty="0" smtClean="0">
              <a:solidFill>
                <a:schemeClr val="accent1">
                  <a:lumMod val="50000"/>
                </a:schemeClr>
              </a:solidFill>
            </a:rPr>
            <a:t>604,0  </a:t>
          </a:r>
          <a:r>
            <a:rPr lang="ru-RU" b="1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i="0" u="none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0EC1B231-9146-4285-B7D9-E6C31A196F68}" type="parTrans" cxnId="{298D232A-32A6-4813-B390-864746AF0406}">
      <dgm:prSet/>
      <dgm:spPr/>
      <dgm:t>
        <a:bodyPr/>
        <a:lstStyle/>
        <a:p>
          <a:endParaRPr lang="ru-RU"/>
        </a:p>
      </dgm:t>
    </dgm:pt>
    <dgm:pt modelId="{C1A2B739-CE7C-40A0-90E6-98A54520D669}" type="sibTrans" cxnId="{298D232A-32A6-4813-B390-864746AF0406}">
      <dgm:prSet/>
      <dgm:spPr/>
      <dgm:t>
        <a:bodyPr/>
        <a:lstStyle/>
        <a:p>
          <a:endParaRPr lang="ru-RU"/>
        </a:p>
      </dgm:t>
    </dgm:pt>
    <dgm:pt modelId="{94D57468-09C6-4101-87A8-364DCF3AF71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"Здоровье народа и демографическая безопасность Республики Беларусь" на 2016-2020 годы	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2,2  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b="0" i="0" u="none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8BC0E69-B80B-4A66-941B-F03DCE4E0F1A}" type="parTrans" cxnId="{5B645BC3-81FA-4974-8C32-7554362BFCBA}">
      <dgm:prSet/>
      <dgm:spPr/>
      <dgm:t>
        <a:bodyPr/>
        <a:lstStyle/>
        <a:p>
          <a:endParaRPr lang="ru-RU"/>
        </a:p>
      </dgm:t>
    </dgm:pt>
    <dgm:pt modelId="{4AA656EB-DC0C-404B-8A82-4F462C5E0391}" type="sibTrans" cxnId="{5B645BC3-81FA-4974-8C32-7554362BFCBA}">
      <dgm:prSet/>
      <dgm:spPr/>
      <dgm:t>
        <a:bodyPr/>
        <a:lstStyle/>
        <a:p>
          <a:endParaRPr lang="ru-RU"/>
        </a:p>
      </dgm:t>
    </dgm:pt>
    <dgm:pt modelId="{83DCB81F-44B3-4599-A4D6-6D59A8A65C77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"Охрана окружающей среды и устойчивое использование природных ресурсов" на 2016-2020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100,8 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D7F20C8E-1F99-4B7B-8929-1B2E387A8D8F}" type="parTrans" cxnId="{3F02869C-B282-4A07-AC86-D763AA24B617}">
      <dgm:prSet/>
      <dgm:spPr/>
      <dgm:t>
        <a:bodyPr/>
        <a:lstStyle/>
        <a:p>
          <a:endParaRPr lang="ru-RU"/>
        </a:p>
      </dgm:t>
    </dgm:pt>
    <dgm:pt modelId="{94124C93-6859-413D-8CE7-59CFC77C0B28}" type="sibTrans" cxnId="{3F02869C-B282-4A07-AC86-D763AA24B617}">
      <dgm:prSet/>
      <dgm:spPr/>
      <dgm:t>
        <a:bodyPr/>
        <a:lstStyle/>
        <a:p>
          <a:endParaRPr lang="ru-RU"/>
        </a:p>
      </dgm:t>
    </dgm:pt>
    <dgm:pt modelId="{BEE46327-85BB-42F9-AE75-4A1162A816F8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"Образование и молодежная политика"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11 731,6 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6E7E1073-A4F7-4247-8500-EADBBE38E0FE}" type="parTrans" cxnId="{ECFBC306-F0C7-433B-B0FD-E0C395B92463}">
      <dgm:prSet/>
      <dgm:spPr/>
      <dgm:t>
        <a:bodyPr/>
        <a:lstStyle/>
        <a:p>
          <a:endParaRPr lang="ru-RU"/>
        </a:p>
      </dgm:t>
    </dgm:pt>
    <dgm:pt modelId="{7E9FBBB6-C5A0-4CAF-9032-B7277F5E3CC2}" type="sibTrans" cxnId="{ECFBC306-F0C7-433B-B0FD-E0C395B92463}">
      <dgm:prSet/>
      <dgm:spPr/>
      <dgm:t>
        <a:bodyPr/>
        <a:lstStyle/>
        <a:p>
          <a:endParaRPr lang="ru-RU"/>
        </a:p>
      </dgm:t>
    </dgm:pt>
    <dgm:pt modelId="{D2128277-3245-478B-89A9-D11323F7B4B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"Культура Беларуси"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1 129,5 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676751C-874A-4852-A32C-59B216C12E2E}" type="parTrans" cxnId="{194763D8-9DD9-4BD1-9391-C111B2265C49}">
      <dgm:prSet/>
      <dgm:spPr/>
      <dgm:t>
        <a:bodyPr/>
        <a:lstStyle/>
        <a:p>
          <a:endParaRPr lang="ru-RU"/>
        </a:p>
      </dgm:t>
    </dgm:pt>
    <dgm:pt modelId="{92DB9D1B-78A9-447A-B4A4-A29231413D4F}" type="sibTrans" cxnId="{194763D8-9DD9-4BD1-9391-C111B2265C49}">
      <dgm:prSet/>
      <dgm:spPr/>
      <dgm:t>
        <a:bodyPr/>
        <a:lstStyle/>
        <a:p>
          <a:endParaRPr lang="ru-RU"/>
        </a:p>
      </dgm:t>
    </dgm:pt>
    <dgm:pt modelId="{A370444C-44E4-4923-81AF-EA9EAB267BFA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физической культуры и спорта в Республике Беларусь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160,9 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2CCD116D-0399-4FE2-8996-18265F2E56AD}" type="parTrans" cxnId="{289840B4-5A02-4850-87CA-5523BAE9BB5D}">
      <dgm:prSet/>
      <dgm:spPr/>
      <dgm:t>
        <a:bodyPr/>
        <a:lstStyle/>
        <a:p>
          <a:endParaRPr lang="ru-RU"/>
        </a:p>
      </dgm:t>
    </dgm:pt>
    <dgm:pt modelId="{B569DDE0-E1C9-4980-B531-5690AF7B3B89}" type="sibTrans" cxnId="{289840B4-5A02-4850-87CA-5523BAE9BB5D}">
      <dgm:prSet/>
      <dgm:spPr/>
      <dgm:t>
        <a:bodyPr/>
        <a:lstStyle/>
        <a:p>
          <a:endParaRPr lang="ru-RU"/>
        </a:p>
      </dgm:t>
    </dgm:pt>
    <dgm:pt modelId="{9603974C-6002-498D-A35D-37B09AD719DD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"Комфортное жилье и благоприятная среда"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3 215,7тыс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3001074E-843C-470E-B12D-CEC9BFF61055}" type="parTrans" cxnId="{BAEB104C-6D68-4842-9BE0-D0A8078CAD28}">
      <dgm:prSet/>
      <dgm:spPr/>
      <dgm:t>
        <a:bodyPr/>
        <a:lstStyle/>
        <a:p>
          <a:endParaRPr lang="ru-RU"/>
        </a:p>
      </dgm:t>
    </dgm:pt>
    <dgm:pt modelId="{058D7BB9-E1D5-458A-9F68-1EF61FE441D3}" type="sibTrans" cxnId="{BAEB104C-6D68-4842-9BE0-D0A8078CAD28}">
      <dgm:prSet/>
      <dgm:spPr/>
      <dgm:t>
        <a:bodyPr/>
        <a:lstStyle/>
        <a:p>
          <a:endParaRPr lang="ru-RU"/>
        </a:p>
      </dgm:t>
    </dgm:pt>
    <dgm:pt modelId="{B4715A36-E124-4469-A3A5-61B7764E1A5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"Строительство жилья"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1,8 </a:t>
          </a:r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B39CB5E-C0A8-41A8-BDBD-EEB5C6ADBA99}" type="parTrans" cxnId="{92B9D0EF-97D0-4F28-8618-00374E2E3B37}">
      <dgm:prSet/>
      <dgm:spPr/>
      <dgm:t>
        <a:bodyPr/>
        <a:lstStyle/>
        <a:p>
          <a:endParaRPr lang="ru-RU"/>
        </a:p>
      </dgm:t>
    </dgm:pt>
    <dgm:pt modelId="{B21B0656-B311-4807-AF37-FE4D216897F3}" type="sibTrans" cxnId="{92B9D0EF-97D0-4F28-8618-00374E2E3B37}">
      <dgm:prSet/>
      <dgm:spPr/>
      <dgm:t>
        <a:bodyPr/>
        <a:lstStyle/>
        <a:p>
          <a:endParaRPr lang="ru-RU"/>
        </a:p>
      </dgm:t>
    </dgm:pt>
    <dgm:pt modelId="{0FCE3D4C-6E0C-4199-A470-EB7CBA2C9126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на 2015-2020 годы по увековечиванию погибших при защите Отечества и сохранению памяти о жертвах войн</a:t>
          </a:r>
        </a:p>
        <a:p>
          <a:r>
            <a:rPr lang="ru-RU" b="0" i="0" u="none" dirty="0" smtClean="0">
              <a:solidFill>
                <a:schemeClr val="accent1">
                  <a:lumMod val="50000"/>
                </a:schemeClr>
              </a:solidFill>
            </a:rPr>
            <a:t>15,8 </a:t>
          </a:r>
          <a:r>
            <a:rPr lang="ru-RU" b="0" i="0" u="none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8EB31B5D-0994-4760-963D-CF1A98430C3A}" type="parTrans" cxnId="{C0D3D8BD-E062-4F7E-8E4B-7474CBD08C15}">
      <dgm:prSet/>
      <dgm:spPr/>
      <dgm:t>
        <a:bodyPr/>
        <a:lstStyle/>
        <a:p>
          <a:endParaRPr lang="ru-RU"/>
        </a:p>
      </dgm:t>
    </dgm:pt>
    <dgm:pt modelId="{F0FBFD54-89C6-43E8-A4D8-70C58A5BDE95}" type="sibTrans" cxnId="{C0D3D8BD-E062-4F7E-8E4B-7474CBD08C15}">
      <dgm:prSet/>
      <dgm:spPr/>
      <dgm:t>
        <a:bodyPr/>
        <a:lstStyle/>
        <a:p>
          <a:endParaRPr lang="ru-RU"/>
        </a:p>
      </dgm:t>
    </dgm:pt>
    <dgm:pt modelId="{0A57A23D-2B0B-44C4-BBA6-C7E8BB969706}" type="pres">
      <dgm:prSet presAssocID="{B26D8FD6-888F-409E-B822-D47C95032C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011AB4-94F9-4B7F-9A04-AE1C78C6197E}" type="pres">
      <dgm:prSet presAssocID="{844EDDE5-B5EE-4FE0-9BE6-AE61BF95FC2A}" presName="centerShape" presStyleLbl="node0" presStyleIdx="0" presStyleCnt="1" custScaleX="164796" custScaleY="154780" custLinFactNeighborX="-1231" custLinFactNeighborY="-13115"/>
      <dgm:spPr/>
      <dgm:t>
        <a:bodyPr/>
        <a:lstStyle/>
        <a:p>
          <a:endParaRPr lang="ru-RU"/>
        </a:p>
      </dgm:t>
    </dgm:pt>
    <dgm:pt modelId="{FD2AA449-A2C3-47EE-97F1-1D7CDDDC7A4A}" type="pres">
      <dgm:prSet presAssocID="{7B39CB5E-C0A8-41A8-BDBD-EEB5C6ADBA99}" presName="parTrans" presStyleLbl="bgSibTrans2D1" presStyleIdx="0" presStyleCnt="10"/>
      <dgm:spPr/>
      <dgm:t>
        <a:bodyPr/>
        <a:lstStyle/>
        <a:p>
          <a:endParaRPr lang="ru-RU"/>
        </a:p>
      </dgm:t>
    </dgm:pt>
    <dgm:pt modelId="{1864C8DC-C041-4441-B775-CDAC521FA1BE}" type="pres">
      <dgm:prSet presAssocID="{B4715A36-E124-4469-A3A5-61B7764E1A51}" presName="node" presStyleLbl="node1" presStyleIdx="0" presStyleCnt="10" custRadScaleRad="81865" custRadScaleInc="-50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053D3-EE4A-41D5-BC3E-7ABCCFE22066}" type="pres">
      <dgm:prSet presAssocID="{3001074E-843C-470E-B12D-CEC9BFF61055}" presName="parTrans" presStyleLbl="bgSibTrans2D1" presStyleIdx="1" presStyleCnt="10"/>
      <dgm:spPr/>
      <dgm:t>
        <a:bodyPr/>
        <a:lstStyle/>
        <a:p>
          <a:endParaRPr lang="ru-RU"/>
        </a:p>
      </dgm:t>
    </dgm:pt>
    <dgm:pt modelId="{31C60BDD-C870-4EC5-9923-97EE91F289E4}" type="pres">
      <dgm:prSet presAssocID="{9603974C-6002-498D-A35D-37B09AD719DD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F2EEF-8191-4AA9-A1EE-4977A189E729}" type="pres">
      <dgm:prSet presAssocID="{2CCD116D-0399-4FE2-8996-18265F2E56AD}" presName="parTrans" presStyleLbl="bgSibTrans2D1" presStyleIdx="2" presStyleCnt="10"/>
      <dgm:spPr/>
      <dgm:t>
        <a:bodyPr/>
        <a:lstStyle/>
        <a:p>
          <a:endParaRPr lang="ru-RU"/>
        </a:p>
      </dgm:t>
    </dgm:pt>
    <dgm:pt modelId="{B57FBD3C-AB33-4621-852E-2EC03A098B87}" type="pres">
      <dgm:prSet presAssocID="{A370444C-44E4-4923-81AF-EA9EAB267BFA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9C742-A0B5-405A-B27D-E8F3B878FF1C}" type="pres">
      <dgm:prSet presAssocID="{7676751C-874A-4852-A32C-59B216C12E2E}" presName="parTrans" presStyleLbl="bgSibTrans2D1" presStyleIdx="3" presStyleCnt="10"/>
      <dgm:spPr/>
      <dgm:t>
        <a:bodyPr/>
        <a:lstStyle/>
        <a:p>
          <a:endParaRPr lang="ru-RU"/>
        </a:p>
      </dgm:t>
    </dgm:pt>
    <dgm:pt modelId="{1D4C5AFD-F3AD-4B21-8B65-D5F329623D68}" type="pres">
      <dgm:prSet presAssocID="{D2128277-3245-478B-89A9-D11323F7B4BC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28CDD-90F2-4905-989E-6561A2BB7E10}" type="pres">
      <dgm:prSet presAssocID="{6E7E1073-A4F7-4247-8500-EADBBE38E0FE}" presName="parTrans" presStyleLbl="bgSibTrans2D1" presStyleIdx="4" presStyleCnt="10"/>
      <dgm:spPr/>
      <dgm:t>
        <a:bodyPr/>
        <a:lstStyle/>
        <a:p>
          <a:endParaRPr lang="ru-RU"/>
        </a:p>
      </dgm:t>
    </dgm:pt>
    <dgm:pt modelId="{2C37B16C-736D-4FA9-A978-C9FA33F718FC}" type="pres">
      <dgm:prSet presAssocID="{BEE46327-85BB-42F9-AE75-4A1162A816F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4EF0B-A8A8-4680-98C8-516F0E8B6142}" type="pres">
      <dgm:prSet presAssocID="{D7F20C8E-1F99-4B7B-8929-1B2E387A8D8F}" presName="parTrans" presStyleLbl="bgSibTrans2D1" presStyleIdx="5" presStyleCnt="10"/>
      <dgm:spPr/>
      <dgm:t>
        <a:bodyPr/>
        <a:lstStyle/>
        <a:p>
          <a:endParaRPr lang="ru-RU"/>
        </a:p>
      </dgm:t>
    </dgm:pt>
    <dgm:pt modelId="{960FB98C-FEC4-49CA-8A44-EF1A27D279F1}" type="pres">
      <dgm:prSet presAssocID="{83DCB81F-44B3-4599-A4D6-6D59A8A65C77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CAFA8-D742-4578-85DA-74BFC2ED32B1}" type="pres">
      <dgm:prSet presAssocID="{78BC0E69-B80B-4A66-941B-F03DCE4E0F1A}" presName="parTrans" presStyleLbl="bgSibTrans2D1" presStyleIdx="6" presStyleCnt="10"/>
      <dgm:spPr/>
      <dgm:t>
        <a:bodyPr/>
        <a:lstStyle/>
        <a:p>
          <a:endParaRPr lang="ru-RU"/>
        </a:p>
      </dgm:t>
    </dgm:pt>
    <dgm:pt modelId="{8201379E-F9A7-4B1D-B273-CF222B7D9FD6}" type="pres">
      <dgm:prSet presAssocID="{94D57468-09C6-4101-87A8-364DCF3AF713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D5417-3991-44FB-BBA4-99FEE7D62B70}" type="pres">
      <dgm:prSet presAssocID="{0EC1B231-9146-4285-B7D9-E6C31A196F68}" presName="parTrans" presStyleLbl="bgSibTrans2D1" presStyleIdx="7" presStyleCnt="10"/>
      <dgm:spPr/>
      <dgm:t>
        <a:bodyPr/>
        <a:lstStyle/>
        <a:p>
          <a:endParaRPr lang="ru-RU"/>
        </a:p>
      </dgm:t>
    </dgm:pt>
    <dgm:pt modelId="{D55A195D-2290-43DB-A21C-0AF219921689}" type="pres">
      <dgm:prSet presAssocID="{0B77285F-31F1-4E81-A918-E87F04D50B23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52576-6F7A-4A03-86D0-635DA4A3EB19}" type="pres">
      <dgm:prSet presAssocID="{3C321F21-A232-4EC9-86F1-C0C2350E0603}" presName="parTrans" presStyleLbl="bgSibTrans2D1" presStyleIdx="8" presStyleCnt="10"/>
      <dgm:spPr/>
      <dgm:t>
        <a:bodyPr/>
        <a:lstStyle/>
        <a:p>
          <a:endParaRPr lang="ru-RU"/>
        </a:p>
      </dgm:t>
    </dgm:pt>
    <dgm:pt modelId="{C649810C-533A-46F4-A310-529FB06CDD0A}" type="pres">
      <dgm:prSet presAssocID="{B2472BC9-120D-4044-9CFE-40E251A5723E}" presName="node" presStyleLbl="node1" presStyleIdx="8" presStyleCnt="10" custRadScaleRad="87971" custRadScaleInc="4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BF8D5-69B2-4CE0-92A3-796CB1980EAA}" type="pres">
      <dgm:prSet presAssocID="{8EB31B5D-0994-4760-963D-CF1A98430C3A}" presName="parTrans" presStyleLbl="bgSibTrans2D1" presStyleIdx="9" presStyleCnt="10"/>
      <dgm:spPr/>
      <dgm:t>
        <a:bodyPr/>
        <a:lstStyle/>
        <a:p>
          <a:endParaRPr lang="ru-RU"/>
        </a:p>
      </dgm:t>
    </dgm:pt>
    <dgm:pt modelId="{CD173349-82D1-4D44-81C2-228EB3C63C3C}" type="pres">
      <dgm:prSet presAssocID="{0FCE3D4C-6E0C-4199-A470-EB7CBA2C9126}" presName="node" presStyleLbl="node1" presStyleIdx="9" presStyleCnt="10" custRadScaleRad="87971" custRadScaleInc="4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FA6F04-0B64-444D-9A61-B46030C5DC38}" type="presOf" srcId="{7676751C-874A-4852-A32C-59B216C12E2E}" destId="{A469C742-A0B5-405A-B27D-E8F3B878FF1C}" srcOrd="0" destOrd="0" presId="urn:microsoft.com/office/officeart/2005/8/layout/radial4"/>
    <dgm:cxn modelId="{384DAA51-49EC-4BC3-9F35-CA77E3829C8C}" type="presOf" srcId="{9603974C-6002-498D-A35D-37B09AD719DD}" destId="{31C60BDD-C870-4EC5-9923-97EE91F289E4}" srcOrd="0" destOrd="0" presId="urn:microsoft.com/office/officeart/2005/8/layout/radial4"/>
    <dgm:cxn modelId="{6F07E5F5-E71F-4FAB-B8A6-332C6B5B49A3}" type="presOf" srcId="{3C321F21-A232-4EC9-86F1-C0C2350E0603}" destId="{79252576-6F7A-4A03-86D0-635DA4A3EB19}" srcOrd="0" destOrd="0" presId="urn:microsoft.com/office/officeart/2005/8/layout/radial4"/>
    <dgm:cxn modelId="{5DBBBFFE-D33B-4119-93A4-D9F00E6B5C36}" type="presOf" srcId="{0EC1B231-9146-4285-B7D9-E6C31A196F68}" destId="{4FBD5417-3991-44FB-BBA4-99FEE7D62B70}" srcOrd="0" destOrd="0" presId="urn:microsoft.com/office/officeart/2005/8/layout/radial4"/>
    <dgm:cxn modelId="{7A7BAD25-592B-49AC-AE94-F112FF718EFD}" type="presOf" srcId="{0B77285F-31F1-4E81-A918-E87F04D50B23}" destId="{D55A195D-2290-43DB-A21C-0AF219921689}" srcOrd="0" destOrd="0" presId="urn:microsoft.com/office/officeart/2005/8/layout/radial4"/>
    <dgm:cxn modelId="{2E514C97-2F93-449F-9A59-575062E3DF85}" type="presOf" srcId="{844EDDE5-B5EE-4FE0-9BE6-AE61BF95FC2A}" destId="{70011AB4-94F9-4B7F-9A04-AE1C78C6197E}" srcOrd="0" destOrd="0" presId="urn:microsoft.com/office/officeart/2005/8/layout/radial4"/>
    <dgm:cxn modelId="{39F164CA-A691-4F55-B8AF-5C51A1B8F91C}" type="presOf" srcId="{0FCE3D4C-6E0C-4199-A470-EB7CBA2C9126}" destId="{CD173349-82D1-4D44-81C2-228EB3C63C3C}" srcOrd="0" destOrd="0" presId="urn:microsoft.com/office/officeart/2005/8/layout/radial4"/>
    <dgm:cxn modelId="{3D793ADC-AE92-4E8E-9515-B15A04273019}" type="presOf" srcId="{B2472BC9-120D-4044-9CFE-40E251A5723E}" destId="{C649810C-533A-46F4-A310-529FB06CDD0A}" srcOrd="0" destOrd="0" presId="urn:microsoft.com/office/officeart/2005/8/layout/radial4"/>
    <dgm:cxn modelId="{C0D3D8BD-E062-4F7E-8E4B-7474CBD08C15}" srcId="{844EDDE5-B5EE-4FE0-9BE6-AE61BF95FC2A}" destId="{0FCE3D4C-6E0C-4199-A470-EB7CBA2C9126}" srcOrd="9" destOrd="0" parTransId="{8EB31B5D-0994-4760-963D-CF1A98430C3A}" sibTransId="{F0FBFD54-89C6-43E8-A4D8-70C58A5BDE95}"/>
    <dgm:cxn modelId="{298D232A-32A6-4813-B390-864746AF0406}" srcId="{844EDDE5-B5EE-4FE0-9BE6-AE61BF95FC2A}" destId="{0B77285F-31F1-4E81-A918-E87F04D50B23}" srcOrd="7" destOrd="0" parTransId="{0EC1B231-9146-4285-B7D9-E6C31A196F68}" sibTransId="{C1A2B739-CE7C-40A0-90E6-98A54520D669}"/>
    <dgm:cxn modelId="{3E2D1DDE-FC84-4C8A-B51F-552097704260}" type="presOf" srcId="{D7F20C8E-1F99-4B7B-8929-1B2E387A8D8F}" destId="{BF24EF0B-A8A8-4680-98C8-516F0E8B6142}" srcOrd="0" destOrd="0" presId="urn:microsoft.com/office/officeart/2005/8/layout/radial4"/>
    <dgm:cxn modelId="{ABBE38BB-8449-423F-A933-341B8299F9A4}" type="presOf" srcId="{78BC0E69-B80B-4A66-941B-F03DCE4E0F1A}" destId="{B95CAFA8-D742-4578-85DA-74BFC2ED32B1}" srcOrd="0" destOrd="0" presId="urn:microsoft.com/office/officeart/2005/8/layout/radial4"/>
    <dgm:cxn modelId="{BE497ADC-B373-4380-9607-AFE4E8C2801F}" type="presOf" srcId="{B26D8FD6-888F-409E-B822-D47C95032CF8}" destId="{0A57A23D-2B0B-44C4-BBA6-C7E8BB969706}" srcOrd="0" destOrd="0" presId="urn:microsoft.com/office/officeart/2005/8/layout/radial4"/>
    <dgm:cxn modelId="{9F260845-30D7-4639-80E7-8E1AEB4F754F}" type="presOf" srcId="{83DCB81F-44B3-4599-A4D6-6D59A8A65C77}" destId="{960FB98C-FEC4-49CA-8A44-EF1A27D279F1}" srcOrd="0" destOrd="0" presId="urn:microsoft.com/office/officeart/2005/8/layout/radial4"/>
    <dgm:cxn modelId="{9E980C2A-9C34-4478-A51F-3856DDBFA56E}" type="presOf" srcId="{3001074E-843C-470E-B12D-CEC9BFF61055}" destId="{A43053D3-EE4A-41D5-BC3E-7ABCCFE22066}" srcOrd="0" destOrd="0" presId="urn:microsoft.com/office/officeart/2005/8/layout/radial4"/>
    <dgm:cxn modelId="{0C6B78F0-6BA7-41AB-ACA7-8C06BCBE7424}" type="presOf" srcId="{A370444C-44E4-4923-81AF-EA9EAB267BFA}" destId="{B57FBD3C-AB33-4621-852E-2EC03A098B87}" srcOrd="0" destOrd="0" presId="urn:microsoft.com/office/officeart/2005/8/layout/radial4"/>
    <dgm:cxn modelId="{289840B4-5A02-4850-87CA-5523BAE9BB5D}" srcId="{844EDDE5-B5EE-4FE0-9BE6-AE61BF95FC2A}" destId="{A370444C-44E4-4923-81AF-EA9EAB267BFA}" srcOrd="2" destOrd="0" parTransId="{2CCD116D-0399-4FE2-8996-18265F2E56AD}" sibTransId="{B569DDE0-E1C9-4980-B531-5690AF7B3B89}"/>
    <dgm:cxn modelId="{194763D8-9DD9-4BD1-9391-C111B2265C49}" srcId="{844EDDE5-B5EE-4FE0-9BE6-AE61BF95FC2A}" destId="{D2128277-3245-478B-89A9-D11323F7B4BC}" srcOrd="3" destOrd="0" parTransId="{7676751C-874A-4852-A32C-59B216C12E2E}" sibTransId="{92DB9D1B-78A9-447A-B4A4-A29231413D4F}"/>
    <dgm:cxn modelId="{92B9D0EF-97D0-4F28-8618-00374E2E3B37}" srcId="{844EDDE5-B5EE-4FE0-9BE6-AE61BF95FC2A}" destId="{B4715A36-E124-4469-A3A5-61B7764E1A51}" srcOrd="0" destOrd="0" parTransId="{7B39CB5E-C0A8-41A8-BDBD-EEB5C6ADBA99}" sibTransId="{B21B0656-B311-4807-AF37-FE4D216897F3}"/>
    <dgm:cxn modelId="{5B645BC3-81FA-4974-8C32-7554362BFCBA}" srcId="{844EDDE5-B5EE-4FE0-9BE6-AE61BF95FC2A}" destId="{94D57468-09C6-4101-87A8-364DCF3AF713}" srcOrd="6" destOrd="0" parTransId="{78BC0E69-B80B-4A66-941B-F03DCE4E0F1A}" sibTransId="{4AA656EB-DC0C-404B-8A82-4F462C5E0391}"/>
    <dgm:cxn modelId="{D933D61F-14E1-42EF-BAC7-806E43A7BB22}" type="presOf" srcId="{D2128277-3245-478B-89A9-D11323F7B4BC}" destId="{1D4C5AFD-F3AD-4B21-8B65-D5F329623D68}" srcOrd="0" destOrd="0" presId="urn:microsoft.com/office/officeart/2005/8/layout/radial4"/>
    <dgm:cxn modelId="{EFBFC086-087F-4A09-A342-780613F2E2BE}" type="presOf" srcId="{7B39CB5E-C0A8-41A8-BDBD-EEB5C6ADBA99}" destId="{FD2AA449-A2C3-47EE-97F1-1D7CDDDC7A4A}" srcOrd="0" destOrd="0" presId="urn:microsoft.com/office/officeart/2005/8/layout/radial4"/>
    <dgm:cxn modelId="{1473AFA5-CE8F-4A7A-8825-56A050722DB3}" type="presOf" srcId="{94D57468-09C6-4101-87A8-364DCF3AF713}" destId="{8201379E-F9A7-4B1D-B273-CF222B7D9FD6}" srcOrd="0" destOrd="0" presId="urn:microsoft.com/office/officeart/2005/8/layout/radial4"/>
    <dgm:cxn modelId="{ECFBC306-F0C7-433B-B0FD-E0C395B92463}" srcId="{844EDDE5-B5EE-4FE0-9BE6-AE61BF95FC2A}" destId="{BEE46327-85BB-42F9-AE75-4A1162A816F8}" srcOrd="4" destOrd="0" parTransId="{6E7E1073-A4F7-4247-8500-EADBBE38E0FE}" sibTransId="{7E9FBBB6-C5A0-4CAF-9032-B7277F5E3CC2}"/>
    <dgm:cxn modelId="{9C84ADC6-6A5F-4F5A-8139-DBDD18C1D4AB}" type="presOf" srcId="{8EB31B5D-0994-4760-963D-CF1A98430C3A}" destId="{C0EBF8D5-69B2-4CE0-92A3-796CB1980EAA}" srcOrd="0" destOrd="0" presId="urn:microsoft.com/office/officeart/2005/8/layout/radial4"/>
    <dgm:cxn modelId="{932A8055-5B7A-44F3-86B4-B0DA0D66732B}" srcId="{844EDDE5-B5EE-4FE0-9BE6-AE61BF95FC2A}" destId="{B2472BC9-120D-4044-9CFE-40E251A5723E}" srcOrd="8" destOrd="0" parTransId="{3C321F21-A232-4EC9-86F1-C0C2350E0603}" sibTransId="{C5335850-0FAA-4DD4-96D2-486326798AC8}"/>
    <dgm:cxn modelId="{BAEB104C-6D68-4842-9BE0-D0A8078CAD28}" srcId="{844EDDE5-B5EE-4FE0-9BE6-AE61BF95FC2A}" destId="{9603974C-6002-498D-A35D-37B09AD719DD}" srcOrd="1" destOrd="0" parTransId="{3001074E-843C-470E-B12D-CEC9BFF61055}" sibTransId="{058D7BB9-E1D5-458A-9F68-1EF61FE441D3}"/>
    <dgm:cxn modelId="{D0F64B87-E2CC-44D7-BE3D-7FB8B93D91D4}" type="presOf" srcId="{6E7E1073-A4F7-4247-8500-EADBBE38E0FE}" destId="{89C28CDD-90F2-4905-989E-6561A2BB7E10}" srcOrd="0" destOrd="0" presId="urn:microsoft.com/office/officeart/2005/8/layout/radial4"/>
    <dgm:cxn modelId="{6818593E-E79B-48C6-84E3-F1283F2BC4A7}" type="presOf" srcId="{2CCD116D-0399-4FE2-8996-18265F2E56AD}" destId="{BDBF2EEF-8191-4AA9-A1EE-4977A189E729}" srcOrd="0" destOrd="0" presId="urn:microsoft.com/office/officeart/2005/8/layout/radial4"/>
    <dgm:cxn modelId="{E49263AC-1E2A-4AF9-83E8-DAC3B1514DEB}" type="presOf" srcId="{BEE46327-85BB-42F9-AE75-4A1162A816F8}" destId="{2C37B16C-736D-4FA9-A978-C9FA33F718FC}" srcOrd="0" destOrd="0" presId="urn:microsoft.com/office/officeart/2005/8/layout/radial4"/>
    <dgm:cxn modelId="{0A1A16E5-7AAC-459F-ADFC-A56955E1A3EE}" type="presOf" srcId="{B4715A36-E124-4469-A3A5-61B7764E1A51}" destId="{1864C8DC-C041-4441-B775-CDAC521FA1BE}" srcOrd="0" destOrd="0" presId="urn:microsoft.com/office/officeart/2005/8/layout/radial4"/>
    <dgm:cxn modelId="{3F02869C-B282-4A07-AC86-D763AA24B617}" srcId="{844EDDE5-B5EE-4FE0-9BE6-AE61BF95FC2A}" destId="{83DCB81F-44B3-4599-A4D6-6D59A8A65C77}" srcOrd="5" destOrd="0" parTransId="{D7F20C8E-1F99-4B7B-8929-1B2E387A8D8F}" sibTransId="{94124C93-6859-413D-8CE7-59CFC77C0B28}"/>
    <dgm:cxn modelId="{71110541-3D1D-4560-A416-2AAAE53BAC5C}" srcId="{B26D8FD6-888F-409E-B822-D47C95032CF8}" destId="{844EDDE5-B5EE-4FE0-9BE6-AE61BF95FC2A}" srcOrd="0" destOrd="0" parTransId="{5B0568B4-2452-46EA-B3AC-51E8D9316B28}" sibTransId="{6002A311-AD0E-485E-AB51-C0FF553B8B23}"/>
    <dgm:cxn modelId="{DD30777A-8B6D-4300-8444-7E9F06085D66}" type="presParOf" srcId="{0A57A23D-2B0B-44C4-BBA6-C7E8BB969706}" destId="{70011AB4-94F9-4B7F-9A04-AE1C78C6197E}" srcOrd="0" destOrd="0" presId="urn:microsoft.com/office/officeart/2005/8/layout/radial4"/>
    <dgm:cxn modelId="{7D35185E-A61B-40D6-9148-667F435A91BD}" type="presParOf" srcId="{0A57A23D-2B0B-44C4-BBA6-C7E8BB969706}" destId="{FD2AA449-A2C3-47EE-97F1-1D7CDDDC7A4A}" srcOrd="1" destOrd="0" presId="urn:microsoft.com/office/officeart/2005/8/layout/radial4"/>
    <dgm:cxn modelId="{D9CD02E7-7A0C-4870-8137-DAB9F0A7A958}" type="presParOf" srcId="{0A57A23D-2B0B-44C4-BBA6-C7E8BB969706}" destId="{1864C8DC-C041-4441-B775-CDAC521FA1BE}" srcOrd="2" destOrd="0" presId="urn:microsoft.com/office/officeart/2005/8/layout/radial4"/>
    <dgm:cxn modelId="{790004DD-B897-48D1-BB3B-EABB4A08312B}" type="presParOf" srcId="{0A57A23D-2B0B-44C4-BBA6-C7E8BB969706}" destId="{A43053D3-EE4A-41D5-BC3E-7ABCCFE22066}" srcOrd="3" destOrd="0" presId="urn:microsoft.com/office/officeart/2005/8/layout/radial4"/>
    <dgm:cxn modelId="{A90EA07E-2DD4-4028-AB5F-18F691FDAF83}" type="presParOf" srcId="{0A57A23D-2B0B-44C4-BBA6-C7E8BB969706}" destId="{31C60BDD-C870-4EC5-9923-97EE91F289E4}" srcOrd="4" destOrd="0" presId="urn:microsoft.com/office/officeart/2005/8/layout/radial4"/>
    <dgm:cxn modelId="{C6890C25-4E2A-4811-B9D4-F757CA80DFA4}" type="presParOf" srcId="{0A57A23D-2B0B-44C4-BBA6-C7E8BB969706}" destId="{BDBF2EEF-8191-4AA9-A1EE-4977A189E729}" srcOrd="5" destOrd="0" presId="urn:microsoft.com/office/officeart/2005/8/layout/radial4"/>
    <dgm:cxn modelId="{C23E234E-20E3-4FF6-BD10-4F56653770F8}" type="presParOf" srcId="{0A57A23D-2B0B-44C4-BBA6-C7E8BB969706}" destId="{B57FBD3C-AB33-4621-852E-2EC03A098B87}" srcOrd="6" destOrd="0" presId="urn:microsoft.com/office/officeart/2005/8/layout/radial4"/>
    <dgm:cxn modelId="{7696FBDB-E414-48E9-9483-D8BBB2943703}" type="presParOf" srcId="{0A57A23D-2B0B-44C4-BBA6-C7E8BB969706}" destId="{A469C742-A0B5-405A-B27D-E8F3B878FF1C}" srcOrd="7" destOrd="0" presId="urn:microsoft.com/office/officeart/2005/8/layout/radial4"/>
    <dgm:cxn modelId="{6069F0BF-B34F-434F-87F8-8E46D7FADF56}" type="presParOf" srcId="{0A57A23D-2B0B-44C4-BBA6-C7E8BB969706}" destId="{1D4C5AFD-F3AD-4B21-8B65-D5F329623D68}" srcOrd="8" destOrd="0" presId="urn:microsoft.com/office/officeart/2005/8/layout/radial4"/>
    <dgm:cxn modelId="{2D2D3B6D-4256-4634-80CB-14F59B6662DF}" type="presParOf" srcId="{0A57A23D-2B0B-44C4-BBA6-C7E8BB969706}" destId="{89C28CDD-90F2-4905-989E-6561A2BB7E10}" srcOrd="9" destOrd="0" presId="urn:microsoft.com/office/officeart/2005/8/layout/radial4"/>
    <dgm:cxn modelId="{A069599A-EBF5-43EE-AD60-40E01ACC9BC1}" type="presParOf" srcId="{0A57A23D-2B0B-44C4-BBA6-C7E8BB969706}" destId="{2C37B16C-736D-4FA9-A978-C9FA33F718FC}" srcOrd="10" destOrd="0" presId="urn:microsoft.com/office/officeart/2005/8/layout/radial4"/>
    <dgm:cxn modelId="{439CB909-1EE3-48FF-A281-F503C6581763}" type="presParOf" srcId="{0A57A23D-2B0B-44C4-BBA6-C7E8BB969706}" destId="{BF24EF0B-A8A8-4680-98C8-516F0E8B6142}" srcOrd="11" destOrd="0" presId="urn:microsoft.com/office/officeart/2005/8/layout/radial4"/>
    <dgm:cxn modelId="{C7B1532E-2D5E-417E-8789-38C8CDD25577}" type="presParOf" srcId="{0A57A23D-2B0B-44C4-BBA6-C7E8BB969706}" destId="{960FB98C-FEC4-49CA-8A44-EF1A27D279F1}" srcOrd="12" destOrd="0" presId="urn:microsoft.com/office/officeart/2005/8/layout/radial4"/>
    <dgm:cxn modelId="{477FBC46-CE2A-43FF-9DD4-C7AFBFF9323F}" type="presParOf" srcId="{0A57A23D-2B0B-44C4-BBA6-C7E8BB969706}" destId="{B95CAFA8-D742-4578-85DA-74BFC2ED32B1}" srcOrd="13" destOrd="0" presId="urn:microsoft.com/office/officeart/2005/8/layout/radial4"/>
    <dgm:cxn modelId="{77F0CFDF-6083-48D5-99FE-8B7022DB0858}" type="presParOf" srcId="{0A57A23D-2B0B-44C4-BBA6-C7E8BB969706}" destId="{8201379E-F9A7-4B1D-B273-CF222B7D9FD6}" srcOrd="14" destOrd="0" presId="urn:microsoft.com/office/officeart/2005/8/layout/radial4"/>
    <dgm:cxn modelId="{941F6739-6591-44EA-91F7-9DF2029B85C2}" type="presParOf" srcId="{0A57A23D-2B0B-44C4-BBA6-C7E8BB969706}" destId="{4FBD5417-3991-44FB-BBA4-99FEE7D62B70}" srcOrd="15" destOrd="0" presId="urn:microsoft.com/office/officeart/2005/8/layout/radial4"/>
    <dgm:cxn modelId="{83BC0FF6-A3E8-4B34-8D64-109A5971EFD9}" type="presParOf" srcId="{0A57A23D-2B0B-44C4-BBA6-C7E8BB969706}" destId="{D55A195D-2290-43DB-A21C-0AF219921689}" srcOrd="16" destOrd="0" presId="urn:microsoft.com/office/officeart/2005/8/layout/radial4"/>
    <dgm:cxn modelId="{E498B83B-3BC8-4551-930E-FE6E38ABD7C0}" type="presParOf" srcId="{0A57A23D-2B0B-44C4-BBA6-C7E8BB969706}" destId="{79252576-6F7A-4A03-86D0-635DA4A3EB19}" srcOrd="17" destOrd="0" presId="urn:microsoft.com/office/officeart/2005/8/layout/radial4"/>
    <dgm:cxn modelId="{A9BC8D2D-68EA-4F88-B3E2-328272EB0004}" type="presParOf" srcId="{0A57A23D-2B0B-44C4-BBA6-C7E8BB969706}" destId="{C649810C-533A-46F4-A310-529FB06CDD0A}" srcOrd="18" destOrd="0" presId="urn:microsoft.com/office/officeart/2005/8/layout/radial4"/>
    <dgm:cxn modelId="{B2FBB7E6-271D-4742-93A6-3863C70AE5BF}" type="presParOf" srcId="{0A57A23D-2B0B-44C4-BBA6-C7E8BB969706}" destId="{C0EBF8D5-69B2-4CE0-92A3-796CB1980EAA}" srcOrd="19" destOrd="0" presId="urn:microsoft.com/office/officeart/2005/8/layout/radial4"/>
    <dgm:cxn modelId="{7B8292B3-F9C3-4122-8A4D-F9852B72E7D4}" type="presParOf" srcId="{0A57A23D-2B0B-44C4-BBA6-C7E8BB969706}" destId="{CD173349-82D1-4D44-81C2-228EB3C63C3C}" srcOrd="2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B2F-86D4-4F79-B94F-07672D835633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453554-19BA-4B2D-A9C5-B3B124D76741}">
      <dgm:prSet phldrT="[Текст]"/>
      <dgm:spPr/>
      <dgm:t>
        <a:bodyPr/>
        <a:lstStyle/>
        <a:p>
          <a:r>
            <a:rPr lang="ru-RU" dirty="0" smtClean="0"/>
            <a:t>от 41 до 50%</a:t>
          </a:r>
          <a:endParaRPr lang="ru-RU" dirty="0"/>
        </a:p>
      </dgm:t>
    </dgm:pt>
    <dgm:pt modelId="{288EE517-1988-4E24-ACFB-2042FA894D3B}" type="parTrans" cxnId="{459A7AD6-4313-45BF-88EC-A9E63DB600E2}">
      <dgm:prSet/>
      <dgm:spPr/>
      <dgm:t>
        <a:bodyPr/>
        <a:lstStyle/>
        <a:p>
          <a:endParaRPr lang="ru-RU"/>
        </a:p>
      </dgm:t>
    </dgm:pt>
    <dgm:pt modelId="{64FC2584-38FA-42D4-B955-2811D6389675}" type="sibTrans" cxnId="{459A7AD6-4313-45BF-88EC-A9E63DB600E2}">
      <dgm:prSet/>
      <dgm:spPr/>
      <dgm:t>
        <a:bodyPr/>
        <a:lstStyle/>
        <a:p>
          <a:endParaRPr lang="ru-RU"/>
        </a:p>
      </dgm:t>
    </dgm:pt>
    <dgm:pt modelId="{B72757BB-AF8C-4043-8CAA-4B147849671D}">
      <dgm:prSet phldrT="[Текст]" custT="1"/>
      <dgm:spPr/>
      <dgm:t>
        <a:bodyPr/>
        <a:lstStyle/>
        <a:p>
          <a:r>
            <a:rPr lang="ru-RU" sz="2000" b="1" dirty="0" err="1" smtClean="0"/>
            <a:t>Мазоловский</a:t>
          </a:r>
          <a:endParaRPr lang="ru-RU" sz="2000" b="1" dirty="0"/>
        </a:p>
      </dgm:t>
    </dgm:pt>
    <dgm:pt modelId="{101F90E9-8695-4575-AB3A-5CA9337D64AB}" type="parTrans" cxnId="{D6D6114A-0B51-4BF4-86A6-867377B6747D}">
      <dgm:prSet/>
      <dgm:spPr/>
      <dgm:t>
        <a:bodyPr/>
        <a:lstStyle/>
        <a:p>
          <a:endParaRPr lang="ru-RU"/>
        </a:p>
      </dgm:t>
    </dgm:pt>
    <dgm:pt modelId="{AE6549F4-EFF3-41E1-A727-7EAC93DCC8C4}" type="sibTrans" cxnId="{D6D6114A-0B51-4BF4-86A6-867377B6747D}">
      <dgm:prSet/>
      <dgm:spPr/>
      <dgm:t>
        <a:bodyPr/>
        <a:lstStyle/>
        <a:p>
          <a:endParaRPr lang="ru-RU"/>
        </a:p>
      </dgm:t>
    </dgm:pt>
    <dgm:pt modelId="{7E1050C4-A196-49B6-B484-A78F298D9485}">
      <dgm:prSet custT="1"/>
      <dgm:spPr/>
      <dgm:t>
        <a:bodyPr/>
        <a:lstStyle/>
        <a:p>
          <a:r>
            <a:rPr lang="ru-RU" sz="2000" b="1" dirty="0" smtClean="0"/>
            <a:t>Бабиничский, </a:t>
          </a:r>
          <a:r>
            <a:rPr lang="ru-RU" sz="2000" b="1" dirty="0" err="1" smtClean="0"/>
            <a:t>Новкинский</a:t>
          </a:r>
          <a:r>
            <a:rPr lang="ru-RU" sz="2000" b="1" dirty="0" smtClean="0"/>
            <a:t>, Октябрьский, </a:t>
          </a:r>
          <a:r>
            <a:rPr lang="ru-RU" sz="2000" b="1" dirty="0" err="1" smtClean="0"/>
            <a:t>Мазоловский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Летчанский</a:t>
          </a:r>
          <a:endParaRPr lang="ru-RU" sz="2000" b="1" dirty="0"/>
        </a:p>
      </dgm:t>
    </dgm:pt>
    <dgm:pt modelId="{B9DFF113-52F9-48B9-80C6-95BA259A8226}" type="parTrans" cxnId="{238CB49A-A296-4D4C-99F6-98BDDBD4C4C0}">
      <dgm:prSet/>
      <dgm:spPr/>
      <dgm:t>
        <a:bodyPr/>
        <a:lstStyle/>
        <a:p>
          <a:endParaRPr lang="ru-RU"/>
        </a:p>
      </dgm:t>
    </dgm:pt>
    <dgm:pt modelId="{4097EEFB-C2DD-4D21-9D11-8FD42B2DCDD8}" type="sibTrans" cxnId="{238CB49A-A296-4D4C-99F6-98BDDBD4C4C0}">
      <dgm:prSet/>
      <dgm:spPr/>
      <dgm:t>
        <a:bodyPr/>
        <a:lstStyle/>
        <a:p>
          <a:endParaRPr lang="ru-RU"/>
        </a:p>
      </dgm:t>
    </dgm:pt>
    <dgm:pt modelId="{592A2793-06EC-43D8-BDD8-673F1F5444C2}">
      <dgm:prSet custT="1"/>
      <dgm:spPr/>
      <dgm:t>
        <a:bodyPr/>
        <a:lstStyle/>
        <a:p>
          <a:r>
            <a:rPr lang="ru-RU" sz="2000" b="1" dirty="0" err="1" smtClean="0"/>
            <a:t>Вороновский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Задубровский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Суражский</a:t>
          </a:r>
          <a:r>
            <a:rPr lang="ru-RU" sz="2000" b="1" dirty="0" smtClean="0"/>
            <a:t>, </a:t>
          </a:r>
          <a:r>
            <a:rPr lang="ru-RU" sz="2000" b="1" dirty="0" err="1" smtClean="0"/>
            <a:t>Шапечинский</a:t>
          </a:r>
          <a:r>
            <a:rPr lang="ru-RU" sz="2000" b="1" dirty="0" smtClean="0"/>
            <a:t>, </a:t>
          </a:r>
          <a:r>
            <a:rPr lang="ru-RU" sz="2000" b="1" dirty="0" err="1" smtClean="0"/>
            <a:t>Яновичский</a:t>
          </a:r>
          <a:endParaRPr lang="ru-RU" sz="2000" b="1" dirty="0"/>
        </a:p>
      </dgm:t>
    </dgm:pt>
    <dgm:pt modelId="{5E035AE0-401E-48CF-9CF6-F1977E6517B5}" type="parTrans" cxnId="{B85DE6E4-D6CA-49A9-B7CB-C93A25165224}">
      <dgm:prSet/>
      <dgm:spPr/>
      <dgm:t>
        <a:bodyPr/>
        <a:lstStyle/>
        <a:p>
          <a:endParaRPr lang="ru-RU"/>
        </a:p>
      </dgm:t>
    </dgm:pt>
    <dgm:pt modelId="{5F75AD5D-0C1B-4380-8DCB-2F4B5F2B63AC}" type="sibTrans" cxnId="{B85DE6E4-D6CA-49A9-B7CB-C93A25165224}">
      <dgm:prSet/>
      <dgm:spPr/>
      <dgm:t>
        <a:bodyPr/>
        <a:lstStyle/>
        <a:p>
          <a:endParaRPr lang="ru-RU"/>
        </a:p>
      </dgm:t>
    </dgm:pt>
    <dgm:pt modelId="{5230904C-5C3A-4505-9DAB-F858B735C350}">
      <dgm:prSet/>
      <dgm:spPr/>
      <dgm:t>
        <a:bodyPr/>
        <a:lstStyle/>
        <a:p>
          <a:r>
            <a:rPr lang="ru-RU" dirty="0" smtClean="0"/>
            <a:t>от 21 до 30 %</a:t>
          </a:r>
          <a:endParaRPr lang="ru-RU" dirty="0"/>
        </a:p>
      </dgm:t>
    </dgm:pt>
    <dgm:pt modelId="{2530353D-1387-4B85-B09D-5C1036BD23A2}" type="parTrans" cxnId="{FDB4062F-F93D-4E3D-AA38-6508B50EF7A4}">
      <dgm:prSet/>
      <dgm:spPr/>
      <dgm:t>
        <a:bodyPr/>
        <a:lstStyle/>
        <a:p>
          <a:endParaRPr lang="ru-RU"/>
        </a:p>
      </dgm:t>
    </dgm:pt>
    <dgm:pt modelId="{19A1E835-6848-4A5E-8123-299147B41242}" type="sibTrans" cxnId="{FDB4062F-F93D-4E3D-AA38-6508B50EF7A4}">
      <dgm:prSet/>
      <dgm:spPr/>
      <dgm:t>
        <a:bodyPr/>
        <a:lstStyle/>
        <a:p>
          <a:endParaRPr lang="ru-RU"/>
        </a:p>
      </dgm:t>
    </dgm:pt>
    <dgm:pt modelId="{63176A33-82E8-47AF-935E-41F20DA2C5B3}">
      <dgm:prSet/>
      <dgm:spPr/>
      <dgm:t>
        <a:bodyPr/>
        <a:lstStyle/>
        <a:p>
          <a:r>
            <a:rPr lang="ru-RU" dirty="0" smtClean="0"/>
            <a:t>от 11 до 20 %</a:t>
          </a:r>
          <a:endParaRPr lang="ru-RU" dirty="0"/>
        </a:p>
      </dgm:t>
    </dgm:pt>
    <dgm:pt modelId="{5AEBB22F-1CEA-457F-8A38-D4D0AD3D963E}" type="parTrans" cxnId="{C7A189C9-8797-4F30-A54D-AEDDF7A4717C}">
      <dgm:prSet/>
      <dgm:spPr/>
      <dgm:t>
        <a:bodyPr/>
        <a:lstStyle/>
        <a:p>
          <a:endParaRPr lang="ru-RU"/>
        </a:p>
      </dgm:t>
    </dgm:pt>
    <dgm:pt modelId="{B6CCB3AA-CCCE-4A54-8DFE-8B8CACB7035C}" type="sibTrans" cxnId="{C7A189C9-8797-4F30-A54D-AEDDF7A4717C}">
      <dgm:prSet/>
      <dgm:spPr/>
      <dgm:t>
        <a:bodyPr/>
        <a:lstStyle/>
        <a:p>
          <a:endParaRPr lang="ru-RU"/>
        </a:p>
      </dgm:t>
    </dgm:pt>
    <dgm:pt modelId="{1FC5EB6C-AD63-41F0-9CC7-AA7C2395E21F}">
      <dgm:prSet custT="1"/>
      <dgm:spPr/>
      <dgm:t>
        <a:bodyPr/>
        <a:lstStyle/>
        <a:p>
          <a:r>
            <a:rPr lang="ru-RU" sz="2000" b="1" baseline="0" dirty="0" err="1" smtClean="0"/>
            <a:t>Вымнянский</a:t>
          </a:r>
          <a:r>
            <a:rPr lang="ru-RU" sz="2000" b="1" baseline="0" dirty="0" smtClean="0"/>
            <a:t>, </a:t>
          </a:r>
          <a:r>
            <a:rPr lang="ru-RU" sz="2000" b="1" baseline="0" dirty="0" err="1" smtClean="0"/>
            <a:t>Зароновский</a:t>
          </a:r>
          <a:r>
            <a:rPr lang="ru-RU" sz="2000" b="1" baseline="0" dirty="0" smtClean="0"/>
            <a:t>, </a:t>
          </a:r>
          <a:r>
            <a:rPr lang="ru-RU" sz="2000" b="1" baseline="0" dirty="0" err="1" smtClean="0"/>
            <a:t>Куринский</a:t>
          </a:r>
          <a:r>
            <a:rPr lang="ru-RU" sz="2000" b="1" baseline="0" dirty="0" smtClean="0"/>
            <a:t>, </a:t>
          </a:r>
          <a:r>
            <a:rPr lang="ru-RU" sz="2000" b="1" baseline="0" dirty="0" err="1" smtClean="0"/>
            <a:t>Туловский</a:t>
          </a:r>
          <a:endParaRPr lang="ru-RU" sz="2000" b="1" dirty="0"/>
        </a:p>
      </dgm:t>
    </dgm:pt>
    <dgm:pt modelId="{0E597CF3-57A6-4C4A-BA90-B0001BA0F762}" type="parTrans" cxnId="{86190AA0-6D83-4656-B253-6EA05205BDC7}">
      <dgm:prSet/>
      <dgm:spPr/>
      <dgm:t>
        <a:bodyPr/>
        <a:lstStyle/>
        <a:p>
          <a:endParaRPr lang="ru-RU"/>
        </a:p>
      </dgm:t>
    </dgm:pt>
    <dgm:pt modelId="{F7E0DBC7-94B0-4761-AA34-385AC4FF164B}" type="sibTrans" cxnId="{86190AA0-6D83-4656-B253-6EA05205BDC7}">
      <dgm:prSet/>
      <dgm:spPr/>
      <dgm:t>
        <a:bodyPr/>
        <a:lstStyle/>
        <a:p>
          <a:endParaRPr lang="ru-RU"/>
        </a:p>
      </dgm:t>
    </dgm:pt>
    <dgm:pt modelId="{94DD4F04-6261-42FB-B60B-70777D3B3C57}">
      <dgm:prSet/>
      <dgm:spPr/>
      <dgm:t>
        <a:bodyPr/>
        <a:lstStyle/>
        <a:p>
          <a:r>
            <a:rPr lang="ru-RU" dirty="0" smtClean="0"/>
            <a:t>Менее 10%</a:t>
          </a:r>
          <a:endParaRPr lang="ru-RU" dirty="0"/>
        </a:p>
      </dgm:t>
    </dgm:pt>
    <dgm:pt modelId="{9E45D568-50E9-4F54-B138-835E48110D32}" type="parTrans" cxnId="{C7D4F95B-ABB7-4518-9EEC-9AE8933ED048}">
      <dgm:prSet/>
      <dgm:spPr/>
      <dgm:t>
        <a:bodyPr/>
        <a:lstStyle/>
        <a:p>
          <a:endParaRPr lang="ru-RU"/>
        </a:p>
      </dgm:t>
    </dgm:pt>
    <dgm:pt modelId="{16969C4F-684D-431D-8741-7BC64144EF97}" type="sibTrans" cxnId="{C7D4F95B-ABB7-4518-9EEC-9AE8933ED048}">
      <dgm:prSet/>
      <dgm:spPr/>
      <dgm:t>
        <a:bodyPr/>
        <a:lstStyle/>
        <a:p>
          <a:endParaRPr lang="ru-RU"/>
        </a:p>
      </dgm:t>
    </dgm:pt>
    <dgm:pt modelId="{AEDA3DEE-E688-4ADB-A404-7B0D8876FF4C}" type="pres">
      <dgm:prSet presAssocID="{44D41B2F-86D4-4F79-B94F-07672D8356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0769C-2C7A-47E3-9D61-A99C85D0C0CB}" type="pres">
      <dgm:prSet presAssocID="{94DD4F04-6261-42FB-B60B-70777D3B3C57}" presName="linNode" presStyleCnt="0"/>
      <dgm:spPr/>
    </dgm:pt>
    <dgm:pt modelId="{990A3732-8EDB-4514-A991-93355AC667DE}" type="pres">
      <dgm:prSet presAssocID="{94DD4F04-6261-42FB-B60B-70777D3B3C5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A43A4-E2CD-43C9-B306-94A422C13044}" type="pres">
      <dgm:prSet presAssocID="{94DD4F04-6261-42FB-B60B-70777D3B3C5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6912B-386C-43DD-9C98-50A82C9B090D}" type="pres">
      <dgm:prSet presAssocID="{16969C4F-684D-431D-8741-7BC64144EF97}" presName="sp" presStyleCnt="0"/>
      <dgm:spPr/>
    </dgm:pt>
    <dgm:pt modelId="{5FFDB0C6-8424-4680-A097-D494B92EA86D}" type="pres">
      <dgm:prSet presAssocID="{63176A33-82E8-47AF-935E-41F20DA2C5B3}" presName="linNode" presStyleCnt="0"/>
      <dgm:spPr/>
    </dgm:pt>
    <dgm:pt modelId="{DB07B859-D486-4C81-9A36-0BC2BBDF267A}" type="pres">
      <dgm:prSet presAssocID="{63176A33-82E8-47AF-935E-41F20DA2C5B3}" presName="parentText" presStyleLbl="node1" presStyleIdx="1" presStyleCnt="4" custLinFactNeighborX="0" custLinFactNeighborY="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B1E34-1424-4EDF-8D28-5915C45BFEB7}" type="pres">
      <dgm:prSet presAssocID="{63176A33-82E8-47AF-935E-41F20DA2C5B3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73CDC-F7F7-40E6-8D0D-972EAA8B608A}" type="pres">
      <dgm:prSet presAssocID="{B6CCB3AA-CCCE-4A54-8DFE-8B8CACB7035C}" presName="sp" presStyleCnt="0"/>
      <dgm:spPr/>
    </dgm:pt>
    <dgm:pt modelId="{4A14FA71-BCEE-40B8-BD49-AA0FB4363DA5}" type="pres">
      <dgm:prSet presAssocID="{5230904C-5C3A-4505-9DAB-F858B735C350}" presName="linNode" presStyleCnt="0"/>
      <dgm:spPr/>
    </dgm:pt>
    <dgm:pt modelId="{608A9A4F-9B28-45E9-8A7D-974A96C20728}" type="pres">
      <dgm:prSet presAssocID="{5230904C-5C3A-4505-9DAB-F858B735C35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DA1F2-3468-41CD-B3AD-9BECF53970F8}" type="pres">
      <dgm:prSet presAssocID="{5230904C-5C3A-4505-9DAB-F858B735C35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00476-CDD5-4AF2-9DD4-968681FA2EA6}" type="pres">
      <dgm:prSet presAssocID="{19A1E835-6848-4A5E-8123-299147B41242}" presName="sp" presStyleCnt="0"/>
      <dgm:spPr/>
    </dgm:pt>
    <dgm:pt modelId="{3AA13550-49A6-4FCC-8E44-AB29C249B496}" type="pres">
      <dgm:prSet presAssocID="{C8453554-19BA-4B2D-A9C5-B3B124D76741}" presName="linNode" presStyleCnt="0"/>
      <dgm:spPr/>
    </dgm:pt>
    <dgm:pt modelId="{858FD7EB-FD8D-4F9C-8107-3A55C4C79521}" type="pres">
      <dgm:prSet presAssocID="{C8453554-19BA-4B2D-A9C5-B3B124D7674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148C9-5758-440B-84A9-F3459D089199}" type="pres">
      <dgm:prSet presAssocID="{C8453554-19BA-4B2D-A9C5-B3B124D7674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26F993-284A-491A-932C-B81ECEAE12F4}" type="presOf" srcId="{1FC5EB6C-AD63-41F0-9CC7-AA7C2395E21F}" destId="{AB8A43A4-E2CD-43C9-B306-94A422C13044}" srcOrd="0" destOrd="0" presId="urn:microsoft.com/office/officeart/2005/8/layout/vList5"/>
    <dgm:cxn modelId="{B85DE6E4-D6CA-49A9-B7CB-C93A25165224}" srcId="{5230904C-5C3A-4505-9DAB-F858B735C350}" destId="{592A2793-06EC-43D8-BDD8-673F1F5444C2}" srcOrd="0" destOrd="0" parTransId="{5E035AE0-401E-48CF-9CF6-F1977E6517B5}" sibTransId="{5F75AD5D-0C1B-4380-8DCB-2F4B5F2B63AC}"/>
    <dgm:cxn modelId="{D6D6114A-0B51-4BF4-86A6-867377B6747D}" srcId="{C8453554-19BA-4B2D-A9C5-B3B124D76741}" destId="{B72757BB-AF8C-4043-8CAA-4B147849671D}" srcOrd="0" destOrd="0" parTransId="{101F90E9-8695-4575-AB3A-5CA9337D64AB}" sibTransId="{AE6549F4-EFF3-41E1-A727-7EAC93DCC8C4}"/>
    <dgm:cxn modelId="{6E540DBB-F886-461C-BDF4-33B5577F8571}" type="presOf" srcId="{94DD4F04-6261-42FB-B60B-70777D3B3C57}" destId="{990A3732-8EDB-4514-A991-93355AC667DE}" srcOrd="0" destOrd="0" presId="urn:microsoft.com/office/officeart/2005/8/layout/vList5"/>
    <dgm:cxn modelId="{C7D4F95B-ABB7-4518-9EEC-9AE8933ED048}" srcId="{44D41B2F-86D4-4F79-B94F-07672D835633}" destId="{94DD4F04-6261-42FB-B60B-70777D3B3C57}" srcOrd="0" destOrd="0" parTransId="{9E45D568-50E9-4F54-B138-835E48110D32}" sibTransId="{16969C4F-684D-431D-8741-7BC64144EF97}"/>
    <dgm:cxn modelId="{C7A189C9-8797-4F30-A54D-AEDDF7A4717C}" srcId="{44D41B2F-86D4-4F79-B94F-07672D835633}" destId="{63176A33-82E8-47AF-935E-41F20DA2C5B3}" srcOrd="1" destOrd="0" parTransId="{5AEBB22F-1CEA-457F-8A38-D4D0AD3D963E}" sibTransId="{B6CCB3AA-CCCE-4A54-8DFE-8B8CACB7035C}"/>
    <dgm:cxn modelId="{5B0A4D7E-2A7C-4687-9E4D-0C52E75AADD8}" type="presOf" srcId="{44D41B2F-86D4-4F79-B94F-07672D835633}" destId="{AEDA3DEE-E688-4ADB-A404-7B0D8876FF4C}" srcOrd="0" destOrd="0" presId="urn:microsoft.com/office/officeart/2005/8/layout/vList5"/>
    <dgm:cxn modelId="{FDB4062F-F93D-4E3D-AA38-6508B50EF7A4}" srcId="{44D41B2F-86D4-4F79-B94F-07672D835633}" destId="{5230904C-5C3A-4505-9DAB-F858B735C350}" srcOrd="2" destOrd="0" parTransId="{2530353D-1387-4B85-B09D-5C1036BD23A2}" sibTransId="{19A1E835-6848-4A5E-8123-299147B41242}"/>
    <dgm:cxn modelId="{20F14E1E-459D-44EB-B35B-2E254486EA6A}" type="presOf" srcId="{B72757BB-AF8C-4043-8CAA-4B147849671D}" destId="{762148C9-5758-440B-84A9-F3459D089199}" srcOrd="0" destOrd="0" presId="urn:microsoft.com/office/officeart/2005/8/layout/vList5"/>
    <dgm:cxn modelId="{1BB8D28E-D279-4F50-B5B8-A2186D6FB4DB}" type="presOf" srcId="{592A2793-06EC-43D8-BDD8-673F1F5444C2}" destId="{BEBDA1F2-3468-41CD-B3AD-9BECF53970F8}" srcOrd="0" destOrd="0" presId="urn:microsoft.com/office/officeart/2005/8/layout/vList5"/>
    <dgm:cxn modelId="{86190AA0-6D83-4656-B253-6EA05205BDC7}" srcId="{94DD4F04-6261-42FB-B60B-70777D3B3C57}" destId="{1FC5EB6C-AD63-41F0-9CC7-AA7C2395E21F}" srcOrd="0" destOrd="0" parTransId="{0E597CF3-57A6-4C4A-BA90-B0001BA0F762}" sibTransId="{F7E0DBC7-94B0-4761-AA34-385AC4FF164B}"/>
    <dgm:cxn modelId="{8C0E2588-CA1B-4438-890C-60882CE10A77}" type="presOf" srcId="{7E1050C4-A196-49B6-B484-A78F298D9485}" destId="{25CB1E34-1424-4EDF-8D28-5915C45BFEB7}" srcOrd="0" destOrd="0" presId="urn:microsoft.com/office/officeart/2005/8/layout/vList5"/>
    <dgm:cxn modelId="{238CB49A-A296-4D4C-99F6-98BDDBD4C4C0}" srcId="{63176A33-82E8-47AF-935E-41F20DA2C5B3}" destId="{7E1050C4-A196-49B6-B484-A78F298D9485}" srcOrd="0" destOrd="0" parTransId="{B9DFF113-52F9-48B9-80C6-95BA259A8226}" sibTransId="{4097EEFB-C2DD-4D21-9D11-8FD42B2DCDD8}"/>
    <dgm:cxn modelId="{2DC40025-0864-4A38-A610-FCB39F224B04}" type="presOf" srcId="{C8453554-19BA-4B2D-A9C5-B3B124D76741}" destId="{858FD7EB-FD8D-4F9C-8107-3A55C4C79521}" srcOrd="0" destOrd="0" presId="urn:microsoft.com/office/officeart/2005/8/layout/vList5"/>
    <dgm:cxn modelId="{1CC672FB-F6BB-47E8-8A2C-1169163DADD2}" type="presOf" srcId="{63176A33-82E8-47AF-935E-41F20DA2C5B3}" destId="{DB07B859-D486-4C81-9A36-0BC2BBDF267A}" srcOrd="0" destOrd="0" presId="urn:microsoft.com/office/officeart/2005/8/layout/vList5"/>
    <dgm:cxn modelId="{459A7AD6-4313-45BF-88EC-A9E63DB600E2}" srcId="{44D41B2F-86D4-4F79-B94F-07672D835633}" destId="{C8453554-19BA-4B2D-A9C5-B3B124D76741}" srcOrd="3" destOrd="0" parTransId="{288EE517-1988-4E24-ACFB-2042FA894D3B}" sibTransId="{64FC2584-38FA-42D4-B955-2811D6389675}"/>
    <dgm:cxn modelId="{45679CBB-8335-425B-8EBD-C940341D5F30}" type="presOf" srcId="{5230904C-5C3A-4505-9DAB-F858B735C350}" destId="{608A9A4F-9B28-45E9-8A7D-974A96C20728}" srcOrd="0" destOrd="0" presId="urn:microsoft.com/office/officeart/2005/8/layout/vList5"/>
    <dgm:cxn modelId="{8443579E-C589-42D3-B8C8-8060A61B384D}" type="presParOf" srcId="{AEDA3DEE-E688-4ADB-A404-7B0D8876FF4C}" destId="{5040769C-2C7A-47E3-9D61-A99C85D0C0CB}" srcOrd="0" destOrd="0" presId="urn:microsoft.com/office/officeart/2005/8/layout/vList5"/>
    <dgm:cxn modelId="{9EDB64D4-A67F-45F5-962E-E5AA49806FB0}" type="presParOf" srcId="{5040769C-2C7A-47E3-9D61-A99C85D0C0CB}" destId="{990A3732-8EDB-4514-A991-93355AC667DE}" srcOrd="0" destOrd="0" presId="urn:microsoft.com/office/officeart/2005/8/layout/vList5"/>
    <dgm:cxn modelId="{FF44391E-D4A1-4E35-B916-4020AEF36CE4}" type="presParOf" srcId="{5040769C-2C7A-47E3-9D61-A99C85D0C0CB}" destId="{AB8A43A4-E2CD-43C9-B306-94A422C13044}" srcOrd="1" destOrd="0" presId="urn:microsoft.com/office/officeart/2005/8/layout/vList5"/>
    <dgm:cxn modelId="{820E7B12-42E0-4A40-9561-2B390FAD3457}" type="presParOf" srcId="{AEDA3DEE-E688-4ADB-A404-7B0D8876FF4C}" destId="{29B6912B-386C-43DD-9C98-50A82C9B090D}" srcOrd="1" destOrd="0" presId="urn:microsoft.com/office/officeart/2005/8/layout/vList5"/>
    <dgm:cxn modelId="{FD627665-45FB-4397-AD52-654355D059BA}" type="presParOf" srcId="{AEDA3DEE-E688-4ADB-A404-7B0D8876FF4C}" destId="{5FFDB0C6-8424-4680-A097-D494B92EA86D}" srcOrd="2" destOrd="0" presId="urn:microsoft.com/office/officeart/2005/8/layout/vList5"/>
    <dgm:cxn modelId="{4EA82E43-90AD-4BC7-ACF6-F4C7FD9043AF}" type="presParOf" srcId="{5FFDB0C6-8424-4680-A097-D494B92EA86D}" destId="{DB07B859-D486-4C81-9A36-0BC2BBDF267A}" srcOrd="0" destOrd="0" presId="urn:microsoft.com/office/officeart/2005/8/layout/vList5"/>
    <dgm:cxn modelId="{7FB8F525-8104-4355-A19F-395D8B4B74B2}" type="presParOf" srcId="{5FFDB0C6-8424-4680-A097-D494B92EA86D}" destId="{25CB1E34-1424-4EDF-8D28-5915C45BFEB7}" srcOrd="1" destOrd="0" presId="urn:microsoft.com/office/officeart/2005/8/layout/vList5"/>
    <dgm:cxn modelId="{E39DF650-3115-4472-96AD-0310463CA97A}" type="presParOf" srcId="{AEDA3DEE-E688-4ADB-A404-7B0D8876FF4C}" destId="{7F273CDC-F7F7-40E6-8D0D-972EAA8B608A}" srcOrd="3" destOrd="0" presId="urn:microsoft.com/office/officeart/2005/8/layout/vList5"/>
    <dgm:cxn modelId="{AEE396D1-8A00-41B1-95E8-261858373807}" type="presParOf" srcId="{AEDA3DEE-E688-4ADB-A404-7B0D8876FF4C}" destId="{4A14FA71-BCEE-40B8-BD49-AA0FB4363DA5}" srcOrd="4" destOrd="0" presId="urn:microsoft.com/office/officeart/2005/8/layout/vList5"/>
    <dgm:cxn modelId="{2E6B5D2C-E155-4D54-B57D-E68010D1FFC7}" type="presParOf" srcId="{4A14FA71-BCEE-40B8-BD49-AA0FB4363DA5}" destId="{608A9A4F-9B28-45E9-8A7D-974A96C20728}" srcOrd="0" destOrd="0" presId="urn:microsoft.com/office/officeart/2005/8/layout/vList5"/>
    <dgm:cxn modelId="{F2F91652-802A-4702-B91E-19468902331A}" type="presParOf" srcId="{4A14FA71-BCEE-40B8-BD49-AA0FB4363DA5}" destId="{BEBDA1F2-3468-41CD-B3AD-9BECF53970F8}" srcOrd="1" destOrd="0" presId="urn:microsoft.com/office/officeart/2005/8/layout/vList5"/>
    <dgm:cxn modelId="{EB35C6FA-1260-44EB-A9F5-4DADBBAD3A0F}" type="presParOf" srcId="{AEDA3DEE-E688-4ADB-A404-7B0D8876FF4C}" destId="{2C300476-CDD5-4AF2-9DD4-968681FA2EA6}" srcOrd="5" destOrd="0" presId="urn:microsoft.com/office/officeart/2005/8/layout/vList5"/>
    <dgm:cxn modelId="{CFA2378D-9026-40AE-B5B7-672025707918}" type="presParOf" srcId="{AEDA3DEE-E688-4ADB-A404-7B0D8876FF4C}" destId="{3AA13550-49A6-4FCC-8E44-AB29C249B496}" srcOrd="6" destOrd="0" presId="urn:microsoft.com/office/officeart/2005/8/layout/vList5"/>
    <dgm:cxn modelId="{66222A03-ABD7-4BC0-837C-535872863315}" type="presParOf" srcId="{3AA13550-49A6-4FCC-8E44-AB29C249B496}" destId="{858FD7EB-FD8D-4F9C-8107-3A55C4C79521}" srcOrd="0" destOrd="0" presId="urn:microsoft.com/office/officeart/2005/8/layout/vList5"/>
    <dgm:cxn modelId="{D6FBDA9A-EE87-4542-97D1-150FD377DBF7}" type="presParOf" srcId="{3AA13550-49A6-4FCC-8E44-AB29C249B496}" destId="{762148C9-5758-440B-84A9-F3459D0891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11AB4-94F9-4B7F-9A04-AE1C78C6197E}">
      <dsp:nvSpPr>
        <dsp:cNvPr id="0" name=""/>
        <dsp:cNvSpPr/>
      </dsp:nvSpPr>
      <dsp:spPr>
        <a:xfrm>
          <a:off x="3168345" y="2852917"/>
          <a:ext cx="2397736" cy="2252006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baseline="0" dirty="0" smtClean="0"/>
            <a:t>Государственные программы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baseline="0" dirty="0" smtClean="0"/>
            <a:t>17 784,6 </a:t>
          </a:r>
          <a:r>
            <a:rPr lang="ru-RU" sz="1500" b="1" i="0" kern="1200" baseline="0" dirty="0" err="1" smtClean="0"/>
            <a:t>тыс.руб</a:t>
          </a:r>
          <a:r>
            <a:rPr lang="ru-RU" sz="1500" b="1" i="0" kern="1200" baseline="0" dirty="0" smtClean="0"/>
            <a:t>. </a:t>
          </a:r>
          <a:r>
            <a:rPr lang="ru-RU" sz="1500" b="1" i="0" kern="1200" baseline="0" dirty="0" smtClean="0"/>
            <a:t>(89,6 </a:t>
          </a:r>
          <a:r>
            <a:rPr lang="ru-RU" sz="1500" b="1" i="0" kern="1200" baseline="0" dirty="0" smtClean="0"/>
            <a:t>% расходов бюджета)</a:t>
          </a:r>
          <a:endParaRPr lang="ru-RU" sz="1500" b="1" i="0" kern="1200" baseline="0" dirty="0"/>
        </a:p>
      </dsp:txBody>
      <dsp:txXfrm>
        <a:off x="3519485" y="3182716"/>
        <a:ext cx="1695456" cy="1592408"/>
      </dsp:txXfrm>
    </dsp:sp>
    <dsp:sp modelId="{FD2AA449-A2C3-47EE-97F1-1D7CDDDC7A4A}">
      <dsp:nvSpPr>
        <dsp:cNvPr id="0" name=""/>
        <dsp:cNvSpPr/>
      </dsp:nvSpPr>
      <dsp:spPr>
        <a:xfrm rot="9204762">
          <a:off x="1156794" y="4839289"/>
          <a:ext cx="2154172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4C8DC-C041-4441-B775-CDAC521FA1BE}">
      <dsp:nvSpPr>
        <dsp:cNvPr id="0" name=""/>
        <dsp:cNvSpPr/>
      </dsp:nvSpPr>
      <dsp:spPr>
        <a:xfrm>
          <a:off x="761452" y="5121292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"Строительство жилья"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1,8 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785316" y="5145156"/>
        <a:ext cx="970752" cy="767056"/>
      </dsp:txXfrm>
    </dsp:sp>
    <dsp:sp modelId="{A43053D3-EE4A-41D5-BC3E-7ABCCFE22066}">
      <dsp:nvSpPr>
        <dsp:cNvPr id="0" name=""/>
        <dsp:cNvSpPr/>
      </dsp:nvSpPr>
      <dsp:spPr>
        <a:xfrm rot="11098739">
          <a:off x="747084" y="3556283"/>
          <a:ext cx="2297506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60BDD-C870-4EC5-9923-97EE91F289E4}">
      <dsp:nvSpPr>
        <dsp:cNvPr id="0" name=""/>
        <dsp:cNvSpPr/>
      </dsp:nvSpPr>
      <dsp:spPr>
        <a:xfrm>
          <a:off x="242179" y="3256524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"Комфортное жилье и благоприятная среда"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3 215,7тыс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266043" y="3280388"/>
        <a:ext cx="970752" cy="767056"/>
      </dsp:txXfrm>
    </dsp:sp>
    <dsp:sp modelId="{BDBF2EEF-8191-4AA9-A1EE-4977A189E729}">
      <dsp:nvSpPr>
        <dsp:cNvPr id="0" name=""/>
        <dsp:cNvSpPr/>
      </dsp:nvSpPr>
      <dsp:spPr>
        <a:xfrm rot="12429972">
          <a:off x="1327567" y="2723413"/>
          <a:ext cx="1994313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FBD3C-AB33-4621-852E-2EC03A098B87}">
      <dsp:nvSpPr>
        <dsp:cNvPr id="0" name=""/>
        <dsp:cNvSpPr/>
      </dsp:nvSpPr>
      <dsp:spPr>
        <a:xfrm>
          <a:off x="928328" y="2068080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физической культуры и спорта в Республике Беларусь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160,9 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952192" y="2091944"/>
        <a:ext cx="970752" cy="767056"/>
      </dsp:txXfrm>
    </dsp:sp>
    <dsp:sp modelId="{A469C742-A0B5-405A-B27D-E8F3B878FF1C}">
      <dsp:nvSpPr>
        <dsp:cNvPr id="0" name=""/>
        <dsp:cNvSpPr/>
      </dsp:nvSpPr>
      <dsp:spPr>
        <a:xfrm rot="13906963">
          <a:off x="2149326" y="2085448"/>
          <a:ext cx="1780404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C5AFD-F3AD-4B21-8B65-D5F329623D68}">
      <dsp:nvSpPr>
        <dsp:cNvPr id="0" name=""/>
        <dsp:cNvSpPr/>
      </dsp:nvSpPr>
      <dsp:spPr>
        <a:xfrm>
          <a:off x="1979569" y="1185984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"Культура Беларуси"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1 129,5 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2003433" y="1209848"/>
        <a:ext cx="970752" cy="767056"/>
      </dsp:txXfrm>
    </dsp:sp>
    <dsp:sp modelId="{89C28CDD-90F2-4905-989E-6561A2BB7E10}">
      <dsp:nvSpPr>
        <dsp:cNvPr id="0" name=""/>
        <dsp:cNvSpPr/>
      </dsp:nvSpPr>
      <dsp:spPr>
        <a:xfrm rot="15500720">
          <a:off x="3104833" y="1743303"/>
          <a:ext cx="1688030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7B16C-736D-4FA9-A978-C9FA33F718FC}">
      <dsp:nvSpPr>
        <dsp:cNvPr id="0" name=""/>
        <dsp:cNvSpPr/>
      </dsp:nvSpPr>
      <dsp:spPr>
        <a:xfrm>
          <a:off x="3269106" y="716630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"Образование и молодежная политика"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11 731,6 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3292970" y="740494"/>
        <a:ext cx="970752" cy="767056"/>
      </dsp:txXfrm>
    </dsp:sp>
    <dsp:sp modelId="{BF24EF0B-A8A8-4680-98C8-516F0E8B6142}">
      <dsp:nvSpPr>
        <dsp:cNvPr id="0" name=""/>
        <dsp:cNvSpPr/>
      </dsp:nvSpPr>
      <dsp:spPr>
        <a:xfrm rot="17120710">
          <a:off x="4057290" y="1750429"/>
          <a:ext cx="1729124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FB98C-FEC4-49CA-8A44-EF1A27D279F1}">
      <dsp:nvSpPr>
        <dsp:cNvPr id="0" name=""/>
        <dsp:cNvSpPr/>
      </dsp:nvSpPr>
      <dsp:spPr>
        <a:xfrm>
          <a:off x="4641404" y="716630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"Охрана окружающей среды и устойчивое использование природных ресурсов" на 2016-2020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100,8 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4665268" y="740494"/>
        <a:ext cx="970752" cy="767056"/>
      </dsp:txXfrm>
    </dsp:sp>
    <dsp:sp modelId="{B95CAFA8-D742-4578-85DA-74BFC2ED32B1}">
      <dsp:nvSpPr>
        <dsp:cNvPr id="0" name=""/>
        <dsp:cNvSpPr/>
      </dsp:nvSpPr>
      <dsp:spPr>
        <a:xfrm rot="18659382">
          <a:off x="4871659" y="2101030"/>
          <a:ext cx="1894439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1379E-F9A7-4B1D-B273-CF222B7D9FD6}">
      <dsp:nvSpPr>
        <dsp:cNvPr id="0" name=""/>
        <dsp:cNvSpPr/>
      </dsp:nvSpPr>
      <dsp:spPr>
        <a:xfrm>
          <a:off x="5930942" y="1185984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"Здоровье народа и демографическая безопасность Республики Беларусь" на 2016-2020 годы	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2,2  </a:t>
          </a: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b="0" i="0" u="none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5954806" y="1209848"/>
        <a:ext cx="970752" cy="767056"/>
      </dsp:txXfrm>
    </dsp:sp>
    <dsp:sp modelId="{4FBD5417-3991-44FB-BBA4-99FEE7D62B70}">
      <dsp:nvSpPr>
        <dsp:cNvPr id="0" name=""/>
        <dsp:cNvSpPr/>
      </dsp:nvSpPr>
      <dsp:spPr>
        <a:xfrm rot="20058118">
          <a:off x="5440635" y="2735911"/>
          <a:ext cx="2157484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A195D-2290-43DB-A21C-0AF219921689}">
      <dsp:nvSpPr>
        <dsp:cNvPr id="0" name=""/>
        <dsp:cNvSpPr/>
      </dsp:nvSpPr>
      <dsp:spPr>
        <a:xfrm>
          <a:off x="6982183" y="2068080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о социальной защите и содействии занятости населения на 2016-2020 годы</a:t>
          </a:r>
          <a:r>
            <a:rPr lang="ru-RU" sz="600" b="1" i="0" u="none" kern="1200" baseline="0" dirty="0" smtClean="0">
              <a:solidFill>
                <a:schemeClr val="accent1">
                  <a:lumMod val="50000"/>
                </a:schemeClr>
              </a:solidFill>
            </a:rPr>
            <a:t>	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i="0" u="none" kern="1200" baseline="0" dirty="0" smtClean="0">
              <a:solidFill>
                <a:schemeClr val="accent1">
                  <a:lumMod val="50000"/>
                </a:schemeClr>
              </a:solidFill>
            </a:rPr>
            <a:t>604,0  </a:t>
          </a:r>
          <a:r>
            <a:rPr lang="ru-RU" sz="600" b="1" i="0" u="none" kern="1200" baseline="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i="0" u="none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7006047" y="2091944"/>
        <a:ext cx="970752" cy="767056"/>
      </dsp:txXfrm>
    </dsp:sp>
    <dsp:sp modelId="{79252576-6F7A-4A03-86D0-635DA4A3EB19}">
      <dsp:nvSpPr>
        <dsp:cNvPr id="0" name=""/>
        <dsp:cNvSpPr/>
      </dsp:nvSpPr>
      <dsp:spPr>
        <a:xfrm rot="269720">
          <a:off x="5684732" y="3960653"/>
          <a:ext cx="2174586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9810C-533A-46F4-A310-529FB06CDD0A}">
      <dsp:nvSpPr>
        <dsp:cNvPr id="0" name=""/>
        <dsp:cNvSpPr/>
      </dsp:nvSpPr>
      <dsp:spPr>
        <a:xfrm>
          <a:off x="7346733" y="3845814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аграрного бизнеса в Республике </a:t>
          </a:r>
          <a:r>
            <a:rPr lang="ru-RU" sz="8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Беларусь</a:t>
          </a: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 на 2016-2020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821,2 </a:t>
          </a: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370597" y="3869678"/>
        <a:ext cx="970752" cy="767056"/>
      </dsp:txXfrm>
    </dsp:sp>
    <dsp:sp modelId="{C0EBF8D5-69B2-4CE0-92A3-796CB1980EAA}">
      <dsp:nvSpPr>
        <dsp:cNvPr id="0" name=""/>
        <dsp:cNvSpPr/>
      </dsp:nvSpPr>
      <dsp:spPr>
        <a:xfrm rot="1359802">
          <a:off x="5500573" y="4768529"/>
          <a:ext cx="2508387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73349-82D1-4D44-81C2-228EB3C63C3C}">
      <dsp:nvSpPr>
        <dsp:cNvPr id="0" name=""/>
        <dsp:cNvSpPr/>
      </dsp:nvSpPr>
      <dsp:spPr>
        <a:xfrm>
          <a:off x="7402876" y="5051732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на 2015-2020 годы по увековечиванию погибших при защите Отечества и сохранению памяти о жертвах войн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15,8 </a:t>
          </a: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тыс. руб.</a:t>
          </a:r>
          <a:endParaRPr lang="ru-RU" sz="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426740" y="5075596"/>
        <a:ext cx="970752" cy="767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A43A4-E2CD-43C9-B306-94A422C13044}">
      <dsp:nvSpPr>
        <dsp:cNvPr id="0" name=""/>
        <dsp:cNvSpPr/>
      </dsp:nvSpPr>
      <dsp:spPr>
        <a:xfrm rot="5400000">
          <a:off x="5228219" y="-2067455"/>
          <a:ext cx="1001474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baseline="0" dirty="0" err="1" smtClean="0"/>
            <a:t>Вымнянский</a:t>
          </a:r>
          <a:r>
            <a:rPr lang="ru-RU" sz="2000" b="1" kern="1200" baseline="0" dirty="0" smtClean="0"/>
            <a:t>, </a:t>
          </a:r>
          <a:r>
            <a:rPr lang="ru-RU" sz="2000" b="1" kern="1200" baseline="0" dirty="0" err="1" smtClean="0"/>
            <a:t>Зароновский</a:t>
          </a:r>
          <a:r>
            <a:rPr lang="ru-RU" sz="2000" b="1" kern="1200" baseline="0" dirty="0" smtClean="0"/>
            <a:t>, </a:t>
          </a:r>
          <a:r>
            <a:rPr lang="ru-RU" sz="2000" b="1" kern="1200" baseline="0" dirty="0" err="1" smtClean="0"/>
            <a:t>Куринский</a:t>
          </a:r>
          <a:r>
            <a:rPr lang="ru-RU" sz="2000" b="1" kern="1200" baseline="0" dirty="0" smtClean="0"/>
            <a:t>, </a:t>
          </a:r>
          <a:r>
            <a:rPr lang="ru-RU" sz="2000" b="1" kern="1200" baseline="0" dirty="0" err="1" smtClean="0"/>
            <a:t>Туловский</a:t>
          </a:r>
          <a:endParaRPr lang="ru-RU" sz="2000" b="1" kern="1200" dirty="0"/>
        </a:p>
      </dsp:txBody>
      <dsp:txXfrm rot="-5400000">
        <a:off x="3032977" y="176675"/>
        <a:ext cx="5343071" cy="903698"/>
      </dsp:txXfrm>
    </dsp:sp>
    <dsp:sp modelId="{990A3732-8EDB-4514-A991-93355AC667DE}">
      <dsp:nvSpPr>
        <dsp:cNvPr id="0" name=""/>
        <dsp:cNvSpPr/>
      </dsp:nvSpPr>
      <dsp:spPr>
        <a:xfrm>
          <a:off x="0" y="2602"/>
          <a:ext cx="3032976" cy="1251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Менее 10%</a:t>
          </a:r>
          <a:endParaRPr lang="ru-RU" sz="3700" kern="1200" dirty="0"/>
        </a:p>
      </dsp:txBody>
      <dsp:txXfrm>
        <a:off x="61110" y="63712"/>
        <a:ext cx="2910756" cy="1129622"/>
      </dsp:txXfrm>
    </dsp:sp>
    <dsp:sp modelId="{25CB1E34-1424-4EDF-8D28-5915C45BFEB7}">
      <dsp:nvSpPr>
        <dsp:cNvPr id="0" name=""/>
        <dsp:cNvSpPr/>
      </dsp:nvSpPr>
      <dsp:spPr>
        <a:xfrm rot="5400000">
          <a:off x="5228219" y="-753020"/>
          <a:ext cx="1001474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Бабиничский, </a:t>
          </a:r>
          <a:r>
            <a:rPr lang="ru-RU" sz="2000" b="1" kern="1200" dirty="0" err="1" smtClean="0"/>
            <a:t>Новкинский</a:t>
          </a:r>
          <a:r>
            <a:rPr lang="ru-RU" sz="2000" b="1" kern="1200" dirty="0" smtClean="0"/>
            <a:t>, Октябрьский, </a:t>
          </a:r>
          <a:r>
            <a:rPr lang="ru-RU" sz="2000" b="1" kern="1200" dirty="0" err="1" smtClean="0"/>
            <a:t>Мазоловский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Летчанский</a:t>
          </a:r>
          <a:endParaRPr lang="ru-RU" sz="2000" b="1" kern="1200" dirty="0"/>
        </a:p>
      </dsp:txBody>
      <dsp:txXfrm rot="-5400000">
        <a:off x="3032977" y="1491110"/>
        <a:ext cx="5343071" cy="903698"/>
      </dsp:txXfrm>
    </dsp:sp>
    <dsp:sp modelId="{DB07B859-D486-4C81-9A36-0BC2BBDF267A}">
      <dsp:nvSpPr>
        <dsp:cNvPr id="0" name=""/>
        <dsp:cNvSpPr/>
      </dsp:nvSpPr>
      <dsp:spPr>
        <a:xfrm>
          <a:off x="0" y="1324961"/>
          <a:ext cx="3032976" cy="1251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от 11 до 20 %</a:t>
          </a:r>
          <a:endParaRPr lang="ru-RU" sz="3700" kern="1200" dirty="0"/>
        </a:p>
      </dsp:txBody>
      <dsp:txXfrm>
        <a:off x="61110" y="1386071"/>
        <a:ext cx="2910756" cy="1129622"/>
      </dsp:txXfrm>
    </dsp:sp>
    <dsp:sp modelId="{BEBDA1F2-3468-41CD-B3AD-9BECF53970F8}">
      <dsp:nvSpPr>
        <dsp:cNvPr id="0" name=""/>
        <dsp:cNvSpPr/>
      </dsp:nvSpPr>
      <dsp:spPr>
        <a:xfrm rot="5400000">
          <a:off x="5228219" y="561413"/>
          <a:ext cx="1001474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/>
            <a:t>Вороновский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Задубровский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Суражский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Шапечинский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Яновичский</a:t>
          </a:r>
          <a:endParaRPr lang="ru-RU" sz="2000" b="1" kern="1200" dirty="0"/>
        </a:p>
      </dsp:txBody>
      <dsp:txXfrm rot="-5400000">
        <a:off x="3032977" y="2805543"/>
        <a:ext cx="5343071" cy="903698"/>
      </dsp:txXfrm>
    </dsp:sp>
    <dsp:sp modelId="{608A9A4F-9B28-45E9-8A7D-974A96C20728}">
      <dsp:nvSpPr>
        <dsp:cNvPr id="0" name=""/>
        <dsp:cNvSpPr/>
      </dsp:nvSpPr>
      <dsp:spPr>
        <a:xfrm>
          <a:off x="0" y="2631472"/>
          <a:ext cx="3032976" cy="1251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от 21 до 30 %</a:t>
          </a:r>
          <a:endParaRPr lang="ru-RU" sz="3700" kern="1200" dirty="0"/>
        </a:p>
      </dsp:txBody>
      <dsp:txXfrm>
        <a:off x="61110" y="2692582"/>
        <a:ext cx="2910756" cy="1129622"/>
      </dsp:txXfrm>
    </dsp:sp>
    <dsp:sp modelId="{762148C9-5758-440B-84A9-F3459D089199}">
      <dsp:nvSpPr>
        <dsp:cNvPr id="0" name=""/>
        <dsp:cNvSpPr/>
      </dsp:nvSpPr>
      <dsp:spPr>
        <a:xfrm rot="5400000">
          <a:off x="5228219" y="1875848"/>
          <a:ext cx="1001474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/>
            <a:t>Мазоловский</a:t>
          </a:r>
          <a:endParaRPr lang="ru-RU" sz="2000" b="1" kern="1200" dirty="0"/>
        </a:p>
      </dsp:txBody>
      <dsp:txXfrm rot="-5400000">
        <a:off x="3032977" y="4119978"/>
        <a:ext cx="5343071" cy="903698"/>
      </dsp:txXfrm>
    </dsp:sp>
    <dsp:sp modelId="{858FD7EB-FD8D-4F9C-8107-3A55C4C79521}">
      <dsp:nvSpPr>
        <dsp:cNvPr id="0" name=""/>
        <dsp:cNvSpPr/>
      </dsp:nvSpPr>
      <dsp:spPr>
        <a:xfrm>
          <a:off x="0" y="3945906"/>
          <a:ext cx="3032976" cy="1251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от 41 до 50%</a:t>
          </a:r>
          <a:endParaRPr lang="ru-RU" sz="3700" kern="1200" dirty="0"/>
        </a:p>
      </dsp:txBody>
      <dsp:txXfrm>
        <a:off x="61110" y="4007016"/>
        <a:ext cx="2910756" cy="1129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0880" cy="5904656"/>
          </a:xfrm>
        </p:spPr>
        <p:txBody>
          <a:bodyPr/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БЮЛЛЕТЕНЬ </a:t>
            </a:r>
            <a:br>
              <a:rPr lang="ru-RU" sz="4000" dirty="0" smtClean="0"/>
            </a:br>
            <a:r>
              <a:rPr lang="ru-RU" sz="4000" dirty="0" smtClean="0"/>
              <a:t>ОБ ИСПОЛНЕНИИ КОНСОЛИДИРОВАННОГО БЮДЖЕТА </a:t>
            </a:r>
            <a:br>
              <a:rPr lang="ru-RU" sz="4000" dirty="0" smtClean="0"/>
            </a:br>
            <a:r>
              <a:rPr lang="ru-RU" sz="4000" dirty="0" smtClean="0"/>
              <a:t>ВИТЕБСКОГО РАЙОНА </a:t>
            </a:r>
            <a:br>
              <a:rPr lang="ru-RU" sz="4000" dirty="0" smtClean="0"/>
            </a:br>
            <a:r>
              <a:rPr lang="ru-RU" sz="4000" dirty="0" smtClean="0"/>
              <a:t>ЗА </a:t>
            </a:r>
            <a:r>
              <a:rPr lang="en-US" sz="4000" dirty="0" smtClean="0"/>
              <a:t>2</a:t>
            </a:r>
            <a:r>
              <a:rPr lang="ru-RU" sz="4000" dirty="0" smtClean="0"/>
              <a:t> </a:t>
            </a:r>
            <a:r>
              <a:rPr lang="ru-RU" sz="4000" dirty="0" smtClean="0"/>
              <a:t>квартал 2019 ГОДА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380312" y="2780928"/>
            <a:ext cx="14401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47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доходов консолидированного бюджета </a:t>
            </a:r>
            <a:br>
              <a:rPr lang="ru-RU" sz="1800" dirty="0" smtClean="0"/>
            </a:br>
            <a:r>
              <a:rPr lang="ru-RU" sz="1800" dirty="0" smtClean="0"/>
              <a:t>Витебского района </a:t>
            </a:r>
            <a:br>
              <a:rPr lang="ru-RU" sz="1800" dirty="0" smtClean="0"/>
            </a:br>
            <a:r>
              <a:rPr lang="ru-RU" sz="1800" dirty="0" smtClean="0"/>
              <a:t>за </a:t>
            </a:r>
            <a:r>
              <a:rPr lang="en-US" sz="1800" dirty="0" smtClean="0"/>
              <a:t>2</a:t>
            </a:r>
            <a:r>
              <a:rPr lang="ru-RU" sz="1800" dirty="0" smtClean="0"/>
              <a:t> </a:t>
            </a:r>
            <a:r>
              <a:rPr lang="ru-RU" sz="1800" dirty="0" smtClean="0"/>
              <a:t>квартал 2019 года,</a:t>
            </a:r>
            <a:br>
              <a:rPr lang="ru-RU" sz="1800" dirty="0" smtClean="0"/>
            </a:br>
            <a:r>
              <a:rPr lang="ru-RU" sz="1800" dirty="0" smtClean="0"/>
              <a:t>19 556,6 </a:t>
            </a:r>
            <a:r>
              <a:rPr lang="ru-RU" sz="1800" dirty="0" smtClean="0"/>
              <a:t>тыс. рублей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0415070"/>
              </p:ext>
            </p:extLst>
          </p:nvPr>
        </p:nvGraphicFramePr>
        <p:xfrm>
          <a:off x="0" y="1844824"/>
          <a:ext cx="88204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93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864096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7030A0"/>
                </a:solidFill>
              </a:rPr>
              <a:t>Структура исполнения собственных доходов консолидированного бюджета района в разрезе бюджетов за </a:t>
            </a:r>
            <a:r>
              <a:rPr lang="ru-RU" sz="1800" dirty="0" smtClean="0">
                <a:solidFill>
                  <a:srgbClr val="7030A0"/>
                </a:solidFill>
              </a:rPr>
              <a:t>2 </a:t>
            </a:r>
            <a:r>
              <a:rPr lang="ru-RU" sz="1800" dirty="0" smtClean="0">
                <a:solidFill>
                  <a:srgbClr val="7030A0"/>
                </a:solidFill>
              </a:rPr>
              <a:t>квартал 2019 года</a:t>
            </a: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90945155"/>
              </p:ext>
            </p:extLst>
          </p:nvPr>
        </p:nvGraphicFramePr>
        <p:xfrm>
          <a:off x="179512" y="1268760"/>
          <a:ext cx="896448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98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расходов консолидированного  бюджета Витебского района</a:t>
            </a:r>
            <a:br>
              <a:rPr lang="ru-RU" sz="1800" dirty="0" smtClean="0"/>
            </a:br>
            <a:r>
              <a:rPr lang="ru-RU" sz="1800" dirty="0" smtClean="0"/>
              <a:t> по функциональной классификации расходов</a:t>
            </a:r>
            <a:br>
              <a:rPr lang="ru-RU" sz="1800" dirty="0" smtClean="0"/>
            </a:br>
            <a:r>
              <a:rPr lang="ru-RU" sz="1800" dirty="0" smtClean="0"/>
              <a:t> за </a:t>
            </a:r>
            <a:r>
              <a:rPr lang="ru-RU" sz="1800" dirty="0" smtClean="0"/>
              <a:t>2 </a:t>
            </a:r>
            <a:r>
              <a:rPr lang="ru-RU" sz="1800" dirty="0" smtClean="0"/>
              <a:t>квартал 2019 года,</a:t>
            </a:r>
            <a:br>
              <a:rPr lang="ru-RU" sz="1800" dirty="0" smtClean="0"/>
            </a:br>
            <a:r>
              <a:rPr lang="ru-RU" sz="1800" dirty="0" smtClean="0"/>
              <a:t>19 693,3 тыс</a:t>
            </a:r>
            <a:r>
              <a:rPr lang="ru-RU" sz="1800" dirty="0" smtClean="0"/>
              <a:t>. рублей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56934315"/>
              </p:ext>
            </p:extLst>
          </p:nvPr>
        </p:nvGraphicFramePr>
        <p:xfrm>
          <a:off x="107504" y="1628800"/>
          <a:ext cx="87849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95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936104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7030A0"/>
                </a:solidFill>
              </a:rPr>
              <a:t>Структура исполнения расходов консолидированного бюджета 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Витебского района в разрезе бюджетов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 за </a:t>
            </a:r>
            <a:r>
              <a:rPr lang="ru-RU" sz="1800" dirty="0" smtClean="0">
                <a:solidFill>
                  <a:srgbClr val="7030A0"/>
                </a:solidFill>
              </a:rPr>
              <a:t>2 </a:t>
            </a:r>
            <a:r>
              <a:rPr lang="ru-RU" sz="1800" dirty="0" smtClean="0">
                <a:solidFill>
                  <a:srgbClr val="7030A0"/>
                </a:solidFill>
              </a:rPr>
              <a:t>квартал 2019 года</a:t>
            </a: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00067669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788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расходов консолидированного бюджета Витебского района по экономической классификации </a:t>
            </a:r>
            <a:br>
              <a:rPr lang="ru-RU" sz="1800" dirty="0" smtClean="0"/>
            </a:br>
            <a:r>
              <a:rPr lang="ru-RU" sz="1800" dirty="0" smtClean="0"/>
              <a:t>за </a:t>
            </a:r>
            <a:r>
              <a:rPr lang="ru-RU" sz="1800" dirty="0" smtClean="0"/>
              <a:t>2 </a:t>
            </a:r>
            <a:r>
              <a:rPr lang="ru-RU" sz="1800" dirty="0" smtClean="0"/>
              <a:t>квартал 2019 года, </a:t>
            </a:r>
            <a:r>
              <a:rPr lang="ru-RU" sz="1800" dirty="0" smtClean="0"/>
              <a:t>19 693,3тыс</a:t>
            </a:r>
            <a:r>
              <a:rPr lang="ru-RU" sz="1800" dirty="0" smtClean="0"/>
              <a:t>. рублей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09974683"/>
              </p:ext>
            </p:extLst>
          </p:nvPr>
        </p:nvGraphicFramePr>
        <p:xfrm>
          <a:off x="250825" y="1412875"/>
          <a:ext cx="864235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51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40548430"/>
              </p:ext>
            </p:extLst>
          </p:nvPr>
        </p:nvGraphicFramePr>
        <p:xfrm>
          <a:off x="107504" y="0"/>
          <a:ext cx="892899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7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084372"/>
              </p:ext>
            </p:extLst>
          </p:nvPr>
        </p:nvGraphicFramePr>
        <p:xfrm>
          <a:off x="467545" y="404664"/>
          <a:ext cx="8064895" cy="5827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3"/>
                <a:gridCol w="2808312"/>
              </a:tblGrid>
              <a:tr h="6510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Долговые обязательства Витебского районного исполнительного комитета на </a:t>
                      </a:r>
                      <a:r>
                        <a:rPr lang="ru-RU" sz="1800" u="none" strike="noStrike" dirty="0" smtClean="0">
                          <a:effectLst/>
                        </a:rPr>
                        <a:t>01.07.2019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046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710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Виды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Сумма,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тыс. рублей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</a:tr>
              <a:tr h="9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 </a:t>
                      </a:r>
                      <a:r>
                        <a:rPr lang="ru-RU" sz="1800" u="none" strike="noStrike" dirty="0" smtClean="0">
                          <a:effectLst/>
                        </a:rPr>
                        <a:t>257,2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1179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Обязательства, </a:t>
                      </a:r>
                      <a:r>
                        <a:rPr lang="ru-RU" sz="1800" u="none" strike="noStrike" dirty="0" smtClean="0">
                          <a:effectLst/>
                        </a:rPr>
                        <a:t>подлежащие </a:t>
                      </a:r>
                      <a:r>
                        <a:rPr lang="ru-RU" sz="1800" u="none" strike="noStrike" dirty="0">
                          <a:effectLst/>
                        </a:rPr>
                        <a:t>исполнению по выданным гарантиям местных исполнительных и распорядительных органов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785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 органов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 </a:t>
                      </a:r>
                      <a:r>
                        <a:rPr lang="ru-RU" sz="1800" u="none" strike="noStrike" dirty="0" smtClean="0">
                          <a:effectLst/>
                        </a:rPr>
                        <a:t>257,2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922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Долг, гарантированный органами местного управления и самоуправления</a:t>
                      </a:r>
                      <a:endParaRPr lang="ru-RU" sz="1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 </a:t>
                      </a:r>
                      <a:r>
                        <a:rPr lang="ru-RU" sz="1800" u="none" strike="noStrike" dirty="0" smtClean="0">
                          <a:effectLst/>
                        </a:rPr>
                        <a:t>815,0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31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ИТОГО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долговых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3 </a:t>
                      </a:r>
                      <a:r>
                        <a:rPr lang="ru-RU" sz="1800" u="none" strike="noStrike" dirty="0" smtClean="0">
                          <a:effectLst/>
                        </a:rPr>
                        <a:t>072,2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6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864096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Уровень дотации в общем объеме доходов 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 бюджетам Витебского района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48523724"/>
              </p:ext>
            </p:extLst>
          </p:nvPr>
        </p:nvGraphicFramePr>
        <p:xfrm>
          <a:off x="323528" y="1397000"/>
          <a:ext cx="84249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09798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1591</TotalTime>
  <Words>450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 БЮЛЛЕТЕНЬ  ОБ ИСПОЛНЕНИИ КОНСОЛИДИРОВАННОГО БЮДЖЕТА  ВИТЕБСКОГО РАЙОНА  ЗА 2 квартал 2019 ГОДА</vt:lpstr>
      <vt:lpstr>Структура доходов консолидированного бюджета  Витебского района  за 2 квартал 2019 года, 19 556,6 тыс. рублей </vt:lpstr>
      <vt:lpstr>Структура исполнения собственных доходов консолидированного бюджета района в разрезе бюджетов за 2 квартал 2019 года</vt:lpstr>
      <vt:lpstr>Структура расходов консолидированного  бюджета Витебского района  по функциональной классификации расходов  за 2 квартал 2019 года, 19 693,3 тыс. рублей </vt:lpstr>
      <vt:lpstr>Структура исполнения расходов консолидированного бюджета  Витебского района в разрезе бюджетов  за 2 квартал 2019 года</vt:lpstr>
      <vt:lpstr>Структура расходов консолидированного бюджета Витебского района по экономической классификации  за 2 квартал 2019 года, 19 693,3тыс. рублей</vt:lpstr>
      <vt:lpstr>Презентация PowerPoint</vt:lpstr>
      <vt:lpstr>Презентация PowerPoint</vt:lpstr>
      <vt:lpstr>Уровень дотации в общем объеме доходов  по бюджетам Витебского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Nachaln</dc:creator>
  <cp:lastModifiedBy>Ирина Вадимовна Маковеева</cp:lastModifiedBy>
  <cp:revision>89</cp:revision>
  <dcterms:created xsi:type="dcterms:W3CDTF">2018-01-29T13:33:19Z</dcterms:created>
  <dcterms:modified xsi:type="dcterms:W3CDTF">2019-07-31T06:48:00Z</dcterms:modified>
</cp:coreProperties>
</file>